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1"/>
  </p:notesMasterIdLst>
  <p:handoutMasterIdLst>
    <p:handoutMasterId r:id="rId52"/>
  </p:handoutMasterIdLst>
  <p:sldIdLst>
    <p:sldId id="352" r:id="rId2"/>
    <p:sldId id="543" r:id="rId3"/>
    <p:sldId id="546" r:id="rId4"/>
    <p:sldId id="547" r:id="rId5"/>
    <p:sldId id="548" r:id="rId6"/>
    <p:sldId id="550" r:id="rId7"/>
    <p:sldId id="551" r:id="rId8"/>
    <p:sldId id="552" r:id="rId9"/>
    <p:sldId id="553" r:id="rId10"/>
    <p:sldId id="554" r:id="rId11"/>
    <p:sldId id="501" r:id="rId12"/>
    <p:sldId id="502" r:id="rId13"/>
    <p:sldId id="503" r:id="rId14"/>
    <p:sldId id="555" r:id="rId15"/>
    <p:sldId id="556" r:id="rId16"/>
    <p:sldId id="557" r:id="rId17"/>
    <p:sldId id="581" r:id="rId18"/>
    <p:sldId id="558" r:id="rId19"/>
    <p:sldId id="507" r:id="rId20"/>
    <p:sldId id="580" r:id="rId21"/>
    <p:sldId id="534" r:id="rId22"/>
    <p:sldId id="559" r:id="rId23"/>
    <p:sldId id="560" r:id="rId24"/>
    <p:sldId id="561" r:id="rId25"/>
    <p:sldId id="562" r:id="rId26"/>
    <p:sldId id="563" r:id="rId27"/>
    <p:sldId id="513" r:id="rId28"/>
    <p:sldId id="564" r:id="rId29"/>
    <p:sldId id="565" r:id="rId30"/>
    <p:sldId id="514" r:id="rId31"/>
    <p:sldId id="566" r:id="rId32"/>
    <p:sldId id="526" r:id="rId33"/>
    <p:sldId id="568" r:id="rId34"/>
    <p:sldId id="569" r:id="rId35"/>
    <p:sldId id="540" r:id="rId36"/>
    <p:sldId id="570" r:id="rId37"/>
    <p:sldId id="571" r:id="rId38"/>
    <p:sldId id="572" r:id="rId39"/>
    <p:sldId id="573" r:id="rId40"/>
    <p:sldId id="541" r:id="rId41"/>
    <p:sldId id="574" r:id="rId42"/>
    <p:sldId id="575" r:id="rId43"/>
    <p:sldId id="576" r:id="rId44"/>
    <p:sldId id="577" r:id="rId45"/>
    <p:sldId id="578" r:id="rId46"/>
    <p:sldId id="533" r:id="rId47"/>
    <p:sldId id="579" r:id="rId48"/>
    <p:sldId id="537" r:id="rId49"/>
    <p:sldId id="341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8" autoAdjust="0"/>
    <p:restoredTop sz="87253" autoAdjust="0"/>
  </p:normalViewPr>
  <p:slideViewPr>
    <p:cSldViewPr snapToGrid="0">
      <p:cViewPr varScale="1">
        <p:scale>
          <a:sx n="88" d="100"/>
          <a:sy n="88" d="100"/>
        </p:scale>
        <p:origin x="87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56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12" Type="http://schemas.openxmlformats.org/officeDocument/2006/relationships/image" Target="../media/image55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11" Type="http://schemas.openxmlformats.org/officeDocument/2006/relationships/image" Target="../media/image54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Relationship Id="rId14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1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84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2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 element for which P(x) is false is called a counterexample of ∀</a:t>
            </a:r>
            <a:r>
              <a:rPr lang="en-US" altLang="zh-CN" dirty="0" err="1"/>
              <a:t>xP</a:t>
            </a:r>
            <a:r>
              <a:rPr lang="en-US" altLang="zh-CN" dirty="0"/>
              <a:t>(x).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27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质数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49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03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90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1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22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2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77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39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 is, a sentence that declares a fact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Ottawa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32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 is, a sentence that declares a fact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Ottawa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76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89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51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 is, a sentence that declares a fact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Ottawa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8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722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65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7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62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68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Precedence higher than Negation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73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90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38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668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08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7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455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79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2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88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151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 people are students and do exercise.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Truth values are different </a:t>
            </a:r>
          </a:p>
          <a:p>
            <a:r>
              <a:rPr lang="en-US" altLang="zh-CN" dirty="0"/>
              <a:t>X is not a lion can be true.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827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282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41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22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39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3408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2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0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08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35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32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0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.wmf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25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2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8.wmf"/><Relationship Id="rId18" Type="http://schemas.openxmlformats.org/officeDocument/2006/relationships/image" Target="../media/image53.wmf"/><Relationship Id="rId3" Type="http://schemas.openxmlformats.org/officeDocument/2006/relationships/notesSlide" Target="../notesSlides/notesSlide39.xml"/><Relationship Id="rId21" Type="http://schemas.openxmlformats.org/officeDocument/2006/relationships/image" Target="../media/image56.wmf"/><Relationship Id="rId7" Type="http://schemas.openxmlformats.org/officeDocument/2006/relationships/image" Target="../media/image45.wmf"/><Relationship Id="rId12" Type="http://schemas.openxmlformats.org/officeDocument/2006/relationships/oleObject" Target="NULL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1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7.wmf"/><Relationship Id="rId24" Type="http://schemas.openxmlformats.org/officeDocument/2006/relationships/image" Target="../media/image59.wmf"/><Relationship Id="rId5" Type="http://schemas.openxmlformats.org/officeDocument/2006/relationships/image" Target="../media/image44.wmf"/><Relationship Id="rId15" Type="http://schemas.openxmlformats.org/officeDocument/2006/relationships/image" Target="../media/image50.wmf"/><Relationship Id="rId23" Type="http://schemas.openxmlformats.org/officeDocument/2006/relationships/image" Target="../media/image58.w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6.wmf"/><Relationship Id="rId14" Type="http://schemas.openxmlformats.org/officeDocument/2006/relationships/image" Target="../media/image49.wmf"/><Relationship Id="rId22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5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56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Domain of discourse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（个体域，论域）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2E0E1D98-4D90-46BB-92A7-C43BA532C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985" y="2411925"/>
            <a:ext cx="9610270" cy="44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Domain of discourse can be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finite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or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infinite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. The sum of all domains is called the </a:t>
            </a:r>
            <a:r>
              <a:rPr kumimoji="0" lang="en-US" altLang="zh-CN" sz="2400" b="1" u="sng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universal domain of discourse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. A variable in a particular domain is called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individual variable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The meaning of  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) changes when the domain is changed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800" b="1" i="1" dirty="0">
                <a:latin typeface="+mn-lt"/>
                <a:cs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b="1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b="1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 is a student belonging to School of Software Technology in Dalian University of Technology </a:t>
            </a:r>
            <a:r>
              <a:rPr kumimoji="0" lang="zh-CN" altLang="en-US" sz="2400" b="1" i="1" dirty="0">
                <a:latin typeface="+mn-lt"/>
                <a:cs typeface="Times New Roman" panose="02020603050405020304" pitchFamily="18" charset="0"/>
              </a:rPr>
              <a:t>．</a:t>
            </a:r>
            <a:endParaRPr kumimoji="0" lang="en-US" altLang="zh-CN" sz="2400" b="1" i="1" dirty="0">
              <a:latin typeface="+mn-lt"/>
              <a:cs typeface="Times New Roman" panose="02020603050405020304" pitchFamily="18" charset="0"/>
            </a:endParaRPr>
          </a:p>
          <a:p>
            <a:endParaRPr kumimoji="0"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domain of </a:t>
            </a:r>
            <a:r>
              <a:rPr kumimoji="0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kumimoji="0"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of a certain class in School of Software Technology</a:t>
            </a:r>
            <a:endParaRPr kumimoji="0" lang="zh-CN" alt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domain of </a:t>
            </a:r>
            <a:r>
              <a:rPr kumimoji="0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kumimoji="0"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 in a kindergarten</a:t>
            </a: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domain of </a:t>
            </a:r>
            <a:r>
              <a:rPr kumimoji="0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0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kumimoji="0" lang="en-US" altLang="zh-C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citizens of Dalian</a:t>
            </a:r>
            <a:endParaRPr kumimoji="0" lang="zh-CN" alt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1EE645A-3B8C-4527-8428-EAFAB61DD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793" y="5677781"/>
            <a:ext cx="192444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</a:rPr>
              <a:t>Tautology</a:t>
            </a:r>
            <a:endParaRPr kumimoji="0" lang="zh-CN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2C99C41-FD54-4B5C-9ACF-8A925B9FF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793" y="6030341"/>
            <a:ext cx="2334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</a:rPr>
              <a:t>Contradiction</a:t>
            </a:r>
            <a:endParaRPr kumimoji="0" lang="zh-CN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06C7E082-9043-41BF-91B9-B023BD3A6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792" y="6373173"/>
            <a:ext cx="211863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</a:rPr>
              <a:t>Satisfiable</a:t>
            </a:r>
            <a:endParaRPr kumimoji="0" lang="zh-CN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5CC05D-3FFD-4AAE-B02E-DD1FFBB13B07}"/>
              </a:ext>
            </a:extLst>
          </p:cNvPr>
          <p:cNvSpPr/>
          <p:nvPr/>
        </p:nvSpPr>
        <p:spPr>
          <a:xfrm>
            <a:off x="11296" y="1203326"/>
            <a:ext cx="1696721" cy="53835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0EA284-A925-4759-8A64-7478EBE1B342}"/>
              </a:ext>
            </a:extLst>
          </p:cNvPr>
          <p:cNvSpPr/>
          <p:nvPr/>
        </p:nvSpPr>
        <p:spPr>
          <a:xfrm>
            <a:off x="2080985" y="1301847"/>
            <a:ext cx="9109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accent2"/>
                </a:solidFill>
              </a:rPr>
              <a:t>For all values of a variable in a particular domain, called the </a:t>
            </a:r>
            <a:r>
              <a:rPr lang="en-US" altLang="zh-CN" sz="2400" b="1" dirty="0">
                <a:solidFill>
                  <a:srgbClr val="FF0000"/>
                </a:solidFill>
              </a:rPr>
              <a:t>domain of discourse </a:t>
            </a:r>
            <a:r>
              <a:rPr lang="en-US" altLang="zh-CN" sz="2400" b="1" dirty="0">
                <a:solidFill>
                  <a:schemeClr val="accent2"/>
                </a:solidFill>
              </a:rPr>
              <a:t>(or the </a:t>
            </a:r>
            <a:r>
              <a:rPr lang="en-US" altLang="zh-CN" sz="2400" b="1" dirty="0">
                <a:solidFill>
                  <a:srgbClr val="FF0000"/>
                </a:solidFill>
              </a:rPr>
              <a:t>universe of discourse</a:t>
            </a:r>
            <a:r>
              <a:rPr lang="en-US" altLang="zh-CN" sz="2400" b="1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1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The ORDER of predicate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299E3222-06CD-42DD-B05D-7304F6ADC67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81428" y="1251857"/>
                <a:ext cx="9905999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In predicate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if the </a:t>
                </a:r>
                <a:r>
                  <a:rPr lang="en-US" altLang="zh-CN" u="sng" dirty="0">
                    <a:cs typeface="Times New Roman" panose="02020603050405020304" pitchFamily="18" charset="0"/>
                  </a:rPr>
                  <a:t>variable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is a </a:t>
                </a:r>
                <a:r>
                  <a:rPr lang="en-US" altLang="zh-CN" u="sng" dirty="0">
                    <a:cs typeface="Times New Roman" panose="02020603050405020304" pitchFamily="18" charset="0"/>
                  </a:rPr>
                  <a:t>simple individual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is 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first-order predicate</a:t>
                </a:r>
                <a:r>
                  <a:rPr lang="zh-CN" altLang="en-US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（一阶谓词）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If some </a:t>
                </a:r>
                <a:r>
                  <a:rPr lang="en-US" altLang="zh-CN" u="sng" dirty="0">
                    <a:cs typeface="Times New Roman" panose="02020603050405020304" pitchFamily="18" charset="0"/>
                  </a:rPr>
                  <a:t>variables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u="sng" dirty="0">
                    <a:cs typeface="Times New Roman" panose="02020603050405020304" pitchFamily="18" charset="0"/>
                  </a:rPr>
                  <a:t>are first-order predicates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, then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is a second-order predicate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（二阶谓词）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CN" b="1" dirty="0">
                    <a:solidFill>
                      <a:schemeClr val="accent2"/>
                    </a:solidFill>
                  </a:rPr>
                  <a:t>e.g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299E3222-06CD-42DD-B05D-7304F6AD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428" y="1251857"/>
                <a:ext cx="9905999" cy="5715000"/>
              </a:xfrm>
              <a:prstGeom prst="rect">
                <a:avLst/>
              </a:prstGeom>
              <a:blipFill>
                <a:blip r:embed="rId3"/>
                <a:stretch>
                  <a:fillRect l="-1046" t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爆炸形 2 8">
            <a:extLst>
              <a:ext uri="{FF2B5EF4-FFF2-40B4-BE49-F238E27FC236}">
                <a16:creationId xmlns:a16="http://schemas.microsoft.com/office/drawing/2014/main" id="{EE832913-5B4E-4268-95FA-745210B55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470" y="3973513"/>
            <a:ext cx="7416800" cy="2519362"/>
          </a:xfrm>
          <a:prstGeom prst="irregularSeal2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/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This course only studies 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first-order predicates</a:t>
            </a:r>
            <a:endParaRPr kumimoji="0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EFE575C-A279-43BA-A7CB-5CC8BF91E283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51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Quantifiers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（量词）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Rectangle 4">
            <a:extLst>
              <a:ext uri="{FF2B5EF4-FFF2-40B4-BE49-F238E27FC236}">
                <a16:creationId xmlns:a16="http://schemas.microsoft.com/office/drawing/2014/main" id="{F87DFAD1-189A-4436-943B-E24D03F28C11}"/>
              </a:ext>
            </a:extLst>
          </p:cNvPr>
          <p:cNvSpPr txBox="1">
            <a:spLocks noChangeArrowheads="1"/>
          </p:cNvSpPr>
          <p:nvPr/>
        </p:nvSpPr>
        <p:spPr>
          <a:xfrm>
            <a:off x="2194619" y="1308100"/>
            <a:ext cx="943132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Using the predicates and variables introduced earlier is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not enough </a:t>
            </a:r>
            <a:r>
              <a:rPr lang="en-US" altLang="zh-CN" b="1" dirty="0">
                <a:cs typeface="Times New Roman" panose="02020603050405020304" pitchFamily="18" charset="0"/>
              </a:rPr>
              <a:t>to describe all the propositions in the nature. 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proposition "</a:t>
            </a: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positive integers are greater than 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proposition "</a:t>
            </a:r>
            <a:r>
              <a:rPr lang="en-US" altLang="zh-CN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positive integers are prime numbers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Quantifiers</a:t>
            </a:r>
            <a:r>
              <a:rPr lang="en-US" altLang="zh-CN" dirty="0">
                <a:cs typeface="Times New Roman" panose="02020603050405020304" pitchFamily="18" charset="0"/>
              </a:rPr>
              <a:t> are the words that represent the quantity in a proposition.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A50938-D6D0-4591-A1B9-8D8EB117D827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65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UNIVERSAL QUANTIFIER 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∀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FDB609A-03C2-45D8-91B8-A429059069F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97088" y="1244600"/>
                <a:ext cx="10094912" cy="55349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universal quantification</a:t>
                </a:r>
                <a:r>
                  <a:rPr lang="zh-CN" alt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（全称量化）</a:t>
                </a:r>
                <a:r>
                  <a:rPr lang="en-US" altLang="zh-CN" sz="2400" b="1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 is the statement</a:t>
                </a:r>
                <a:br>
                  <a:rPr lang="en-US" altLang="zh-CN" sz="2400" b="1" dirty="0">
                    <a:cs typeface="Times New Roman" panose="02020603050405020304" pitchFamily="18" charset="0"/>
                  </a:rPr>
                </a:br>
                <a:r>
                  <a:rPr lang="en-US" altLang="zh-CN" sz="2400" b="1" dirty="0">
                    <a:cs typeface="Times New Roman" panose="02020603050405020304" pitchFamily="18" charset="0"/>
                  </a:rPr>
                  <a:t>	“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400" b="1" u="sng" dirty="0">
                    <a:cs typeface="Times New Roman" panose="02020603050405020304" pitchFamily="18" charset="0"/>
                  </a:rPr>
                  <a:t>all values of </a:t>
                </a:r>
                <a:r>
                  <a:rPr lang="en-US" altLang="zh-CN" sz="2400" b="1" i="1" u="sng" dirty="0">
                    <a:cs typeface="Times New Roman" panose="02020603050405020304" pitchFamily="18" charset="0"/>
                  </a:rPr>
                  <a:t>x </a:t>
                </a:r>
                <a:r>
                  <a:rPr lang="en-US" altLang="zh-CN" sz="2400" b="1" u="sng" dirty="0">
                    <a:cs typeface="Times New Roman" panose="02020603050405020304" pitchFamily="18" charset="0"/>
                  </a:rPr>
                  <a:t>in the domain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.”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The notation ∀</a:t>
                </a:r>
                <a:r>
                  <a:rPr lang="en-US" altLang="zh-CN" sz="2400" b="1" i="1" dirty="0" err="1">
                    <a:cs typeface="Times New Roman" panose="02020603050405020304" pitchFamily="18" charset="0"/>
                  </a:rPr>
                  <a:t>xP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u="sng" dirty="0"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denotes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the universal quantification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). Here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∀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 is called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the universal quantifier </a:t>
                </a:r>
                <a:r>
                  <a:rPr lang="zh-CN" altLang="en-US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（全称量词）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. We read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  ∀</a:t>
                </a:r>
                <a:r>
                  <a:rPr lang="en-US" altLang="zh-CN" sz="2400" b="1" i="1" dirty="0" err="1">
                    <a:cs typeface="Times New Roman" panose="02020603050405020304" pitchFamily="18" charset="0"/>
                  </a:rPr>
                  <a:t>xP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 (x)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as “for all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 P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)” or “for every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 P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).”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b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The predicate </a:t>
                </a:r>
                <a:r>
                  <a:rPr lang="en-US" altLang="zh-CN" sz="2400" i="1" dirty="0">
                    <a:solidFill>
                      <a:srgbClr val="0070C0"/>
                    </a:solidFill>
                  </a:rPr>
                  <a:t>P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(</a:t>
                </a:r>
                <a:r>
                  <a:rPr lang="en-US" altLang="zh-CN" sz="2400" i="1" dirty="0">
                    <a:solidFill>
                      <a:srgbClr val="0070C0"/>
                    </a:solidFill>
                  </a:rPr>
                  <a:t>x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)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is called 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scope</a:t>
                </a:r>
                <a:r>
                  <a:rPr lang="zh-CN" altLang="en-US" sz="2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（辖域）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of the universal quantifier.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：</a:t>
                </a:r>
                <a:r>
                  <a:rPr lang="zh-CN" altLang="en-US" sz="3200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All people are mortal.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900" i="1" dirty="0">
                    <a:cs typeface="Times New Roman" panose="02020603050405020304" pitchFamily="18" charset="0"/>
                  </a:rPr>
                  <a:t>D</a:t>
                </a:r>
                <a:r>
                  <a:rPr lang="en-US" altLang="zh-CN" sz="1900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1900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1900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sz="1900" dirty="0"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900" i="1" dirty="0">
                    <a:cs typeface="Times New Roman" panose="02020603050405020304" pitchFamily="18" charset="0"/>
                  </a:rPr>
                  <a:t>x </a:t>
                </a:r>
                <a:r>
                  <a:rPr lang="en-US" altLang="zh-CN" sz="1900" dirty="0">
                    <a:cs typeface="Times New Roman" panose="02020603050405020304" pitchFamily="18" charset="0"/>
                  </a:rPr>
                  <a:t>are mortal;</a:t>
                </a:r>
                <a:endParaRPr lang="zh-CN" altLang="en-US" sz="1900" dirty="0"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cs typeface="Times New Roman" panose="02020603050405020304" pitchFamily="18" charset="0"/>
                  </a:rPr>
                  <a:t>Expressed </a:t>
                </a:r>
                <a:r>
                  <a:rPr lang="en-US" altLang="zh-CN" sz="1800" i="1" dirty="0">
                    <a:cs typeface="Times New Roman" panose="02020603050405020304" pitchFamily="18" charset="0"/>
                  </a:rPr>
                  <a:t>as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: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sz="1900" dirty="0">
                    <a:cs typeface="Times New Roman" panose="02020603050405020304" pitchFamily="18" charset="0"/>
                  </a:rPr>
                  <a:t>;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900" dirty="0">
                    <a:cs typeface="Times New Roman" panose="02020603050405020304" pitchFamily="18" charset="0"/>
                  </a:rPr>
                  <a:t>Taking that domain is a collection of all people, </a:t>
                </a:r>
                <a:r>
                  <a:rPr lang="en-US" altLang="zh-CN" sz="19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true</a:t>
                </a:r>
                <a:r>
                  <a:rPr lang="en-US" altLang="zh-CN" sz="1900" dirty="0">
                    <a:cs typeface="Times New Roman" panose="02020603050405020304" pitchFamily="18" charset="0"/>
                  </a:rPr>
                  <a:t>.</a:t>
                </a:r>
                <a:endParaRPr lang="zh-CN" altLang="en-US" sz="1900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All positive integers are prime.</a:t>
                </a:r>
                <a:endParaRPr lang="zh-CN" altLang="en-US" sz="2000" b="1" dirty="0"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 is a prime;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cs typeface="Times New Roman" panose="02020603050405020304" pitchFamily="18" charset="0"/>
                  </a:rPr>
                  <a:t>Expressed as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cs typeface="Times New Roman" panose="02020603050405020304" pitchFamily="18" charset="0"/>
                  </a:rPr>
                  <a:t>;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cs typeface="Times New Roman" panose="02020603050405020304" pitchFamily="18" charset="0"/>
                  </a:rPr>
                  <a:t>Taking that domain is a positive integer set, </a:t>
                </a:r>
                <a:r>
                  <a:rPr lang="en-US" altLang="zh-CN" sz="18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false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FDB609A-03C2-45D8-91B8-A42905906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088" y="1244600"/>
                <a:ext cx="10094912" cy="5534948"/>
              </a:xfrm>
              <a:prstGeom prst="rect">
                <a:avLst/>
              </a:prstGeom>
              <a:blipFill>
                <a:blip r:embed="rId3"/>
                <a:stretch>
                  <a:fillRect l="-1208" t="-881" b="-2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5D6AE21-D91A-4D72-961F-99190EFE6113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80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EXISTENTIAL QUANTIFIER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rPr>
              <a:t>∃</a:t>
            </a:r>
            <a:endParaRPr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>
                <a:extLst>
                  <a:ext uri="{FF2B5EF4-FFF2-40B4-BE49-F238E27FC236}">
                    <a16:creationId xmlns:a16="http://schemas.microsoft.com/office/drawing/2014/main" id="{BC3BFB0B-A9B3-479C-BE67-0DAED74A63A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1" y="1371600"/>
                <a:ext cx="9518751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existential quantification</a:t>
                </a:r>
                <a:r>
                  <a:rPr lang="zh-CN" alt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（存在量化）</a:t>
                </a:r>
                <a:r>
                  <a:rPr lang="en-US" altLang="zh-CN" sz="2400" b="1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is the proposition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 sz="2400" b="1" dirty="0">
                    <a:cs typeface="Times New Roman" panose="02020603050405020304" pitchFamily="18" charset="0"/>
                  </a:rPr>
                </a:br>
                <a:r>
                  <a:rPr lang="en-US" altLang="zh-CN" sz="2400" b="1" dirty="0">
                    <a:cs typeface="Times New Roman" panose="02020603050405020304" pitchFamily="18" charset="0"/>
                  </a:rPr>
                  <a:t>“There exists an element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in the domain to make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 true.”</a:t>
                </a:r>
              </a:p>
              <a:p>
                <a:pPr marL="342900" lvl="2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We use the notation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400" b="1" dirty="0"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the existential quantification 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1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). Here ∃ is called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existential quantifier </a:t>
                </a:r>
                <a:r>
                  <a:rPr lang="zh-CN" altLang="en-US" sz="24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（存在量词）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. </a:t>
                </a:r>
                <a:endParaRPr lang="en-US" altLang="zh-CN" sz="3200" b="1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The predicate </a:t>
                </a:r>
                <a:r>
                  <a:rPr lang="en-US" altLang="zh-CN" sz="2400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is called </a:t>
                </a:r>
                <a:r>
                  <a:rPr lang="en-US" altLang="zh-CN" sz="2400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scope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of the existential quantifier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  <a:p>
                <a:pPr marL="0" indent="0">
                  <a:buNone/>
                </a:pPr>
                <a:endParaRPr lang="en-US" altLang="zh-CN" b="1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/>
                  <a:t>：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cs typeface="Times New Roman" panose="02020603050405020304" pitchFamily="18" charset="0"/>
                  </a:rPr>
                  <a:t>Some positive integers are prime.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  <a:p>
                <a:pPr marL="342900" lvl="2" indent="-342900"/>
                <a:r>
                  <a:rPr lang="en-US" altLang="zh-CN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：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is prime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	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342900" lvl="2" indent="-342900"/>
                <a:r>
                  <a:rPr lang="en-US" altLang="zh-CN" dirty="0">
                    <a:cs typeface="Times New Roman" panose="02020603050405020304" pitchFamily="18" charset="0"/>
                  </a:rPr>
                  <a:t>Expressed as : 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∃</a:t>
                </a:r>
                <a:r>
                  <a:rPr lang="en-US" altLang="zh-CN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x P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342900" lvl="2" indent="-342900"/>
                <a:r>
                  <a:rPr lang="en-US" altLang="zh-CN" dirty="0">
                    <a:cs typeface="Times New Roman" panose="02020603050405020304" pitchFamily="18" charset="0"/>
                  </a:rPr>
                  <a:t>Taking that domain is a positive integer set, 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true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cs typeface="Times New Roman" panose="02020603050405020304" pitchFamily="18" charset="0"/>
                </a:endParaRPr>
              </a:p>
              <a:p>
                <a:pPr lvl="1"/>
                <a:endParaRPr lang="zh-CN" altLang="en-US" b="1" dirty="0"/>
              </a:p>
            </p:txBody>
          </p:sp>
        </mc:Choice>
        <mc:Fallback xmlns="">
          <p:sp>
            <p:nvSpPr>
              <p:cNvPr id="14" name="Rectangle 4">
                <a:extLst>
                  <a:ext uri="{FF2B5EF4-FFF2-40B4-BE49-F238E27FC236}">
                    <a16:creationId xmlns:a16="http://schemas.microsoft.com/office/drawing/2014/main" id="{BC3BFB0B-A9B3-479C-BE67-0DAED74A6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1" y="1371600"/>
                <a:ext cx="9518751" cy="5715000"/>
              </a:xfrm>
              <a:prstGeom prst="rect">
                <a:avLst/>
              </a:prstGeom>
              <a:blipFill>
                <a:blip r:embed="rId3"/>
                <a:stretch>
                  <a:fillRect l="-1280" t="-1493" r="-1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B5D6A17-ABCF-4ADB-9DDE-9C2879C5C669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28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8D02AF7-45FE-4B66-9FB9-79BBD31DC5B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22488" y="1291148"/>
                <a:ext cx="9615928" cy="165417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zh-CN" dirty="0"/>
                  <a:t>The quantifier is </a:t>
                </a:r>
                <a:r>
                  <a:rPr lang="zh-CN" altLang="zh-CN" dirty="0">
                    <a:solidFill>
                      <a:srgbClr val="0070C0"/>
                    </a:solidFill>
                  </a:rPr>
                  <a:t>not an independent logical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concept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 can be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replaced by connections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Assume the domain of </a:t>
                </a:r>
                <a:r>
                  <a:rPr lang="en-US" altLang="zh-CN" b="1" i="1" dirty="0"/>
                  <a:t>A</a:t>
                </a:r>
                <a:r>
                  <a:rPr lang="en-US" altLang="zh-CN" b="1" dirty="0"/>
                  <a:t>(</a:t>
                </a:r>
                <a:r>
                  <a:rPr lang="en-US" altLang="zh-CN" b="1" i="1" dirty="0"/>
                  <a:t>x</a:t>
                </a:r>
                <a:r>
                  <a:rPr lang="en-US" altLang="zh-CN" b="1" dirty="0"/>
                  <a:t>) is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b="1" dirty="0"/>
                  <a:t> then</a:t>
                </a:r>
                <a:endParaRPr lang="zh-CN" altLang="en-US" b="1" dirty="0"/>
              </a:p>
              <a:p>
                <a:pPr lvl="1"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8D02AF7-45FE-4B66-9FB9-79BBD31DC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88" y="1291148"/>
                <a:ext cx="9615928" cy="1654175"/>
              </a:xfrm>
              <a:prstGeom prst="rect">
                <a:avLst/>
              </a:prstGeom>
              <a:blipFill>
                <a:blip r:embed="rId4"/>
                <a:stretch>
                  <a:fillRect l="-1267" t="-6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4" descr="14851252295835546">
            <a:extLst>
              <a:ext uri="{FF2B5EF4-FFF2-40B4-BE49-F238E27FC236}">
                <a16:creationId xmlns:a16="http://schemas.microsoft.com/office/drawing/2014/main" id="{D63BCF20-6458-4083-B4C6-41E8224D6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802104"/>
              </p:ext>
            </p:extLst>
          </p:nvPr>
        </p:nvGraphicFramePr>
        <p:xfrm>
          <a:off x="3812997" y="3024963"/>
          <a:ext cx="54006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r:id="rId5" imgW="41910000" imgH="3952875" progId="">
                  <p:embed/>
                </p:oleObj>
              </mc:Choice>
              <mc:Fallback>
                <p:oleObj r:id="rId5" imgW="41910000" imgH="3952875" progId="">
                  <p:embed/>
                  <p:pic>
                    <p:nvPicPr>
                      <p:cNvPr id="18442" name="Object 4" descr="14851252295835546">
                        <a:extLst>
                          <a:ext uri="{FF2B5EF4-FFF2-40B4-BE49-F238E27FC236}">
                            <a16:creationId xmlns:a16="http://schemas.microsoft.com/office/drawing/2014/main" id="{562F4B83-613F-47E7-BC13-EFC407A0D0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2997" y="3024963"/>
                        <a:ext cx="54006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 descr="14861252295835546">
            <a:extLst>
              <a:ext uri="{FF2B5EF4-FFF2-40B4-BE49-F238E27FC236}">
                <a16:creationId xmlns:a16="http://schemas.microsoft.com/office/drawing/2014/main" id="{4F4B07D5-364B-4CAC-AD48-B3E054CFE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210886"/>
              </p:ext>
            </p:extLst>
          </p:nvPr>
        </p:nvGraphicFramePr>
        <p:xfrm>
          <a:off x="3747683" y="3737807"/>
          <a:ext cx="5400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r:id="rId7" imgW="41471850" imgH="3952875" progId="">
                  <p:embed/>
                </p:oleObj>
              </mc:Choice>
              <mc:Fallback>
                <p:oleObj r:id="rId7" imgW="41471850" imgH="3952875" progId="">
                  <p:embed/>
                  <p:pic>
                    <p:nvPicPr>
                      <p:cNvPr id="18444" name="Object 5" descr="14861252295835546">
                        <a:extLst>
                          <a:ext uri="{FF2B5EF4-FFF2-40B4-BE49-F238E27FC236}">
                            <a16:creationId xmlns:a16="http://schemas.microsoft.com/office/drawing/2014/main" id="{EBB2F043-4CCC-443F-9238-850EFA676C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683" y="3737807"/>
                        <a:ext cx="54006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">
            <a:extLst>
              <a:ext uri="{FF2B5EF4-FFF2-40B4-BE49-F238E27FC236}">
                <a16:creationId xmlns:a16="http://schemas.microsoft.com/office/drawing/2014/main" id="{BA24D6CD-7A7F-4D2B-833B-A3539FD5C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4457001"/>
            <a:ext cx="961592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ts val="2563"/>
              </a:spcBef>
              <a:buSzTx/>
              <a:buFont typeface="Wingdings" panose="05000000000000000000" pitchFamily="2" charset="2"/>
              <a:buChar char="l"/>
            </a:pP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true</a:t>
            </a:r>
            <a:r>
              <a:rPr kumimoji="0" lang="zh-CN" altLang="en-US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value</a:t>
            </a:r>
            <a:r>
              <a:rPr kumimoji="0" lang="zh-CN" altLang="en-US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of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proposition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determined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by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quantifiers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related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to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domain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2400" b="1" dirty="0">
              <a:latin typeface="+mn-lt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 is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prime.</a:t>
            </a:r>
            <a:endParaRPr kumimoji="0" lang="zh-CN" altLang="en-US" sz="2400" b="1" dirty="0">
              <a:latin typeface="+mn-lt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 P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): if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domain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prime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set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，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TRUE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；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if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domain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an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integer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set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，</a:t>
            </a:r>
            <a:r>
              <a:rPr kumimoji="0" lang="en-US" altLang="zh-CN" sz="2400" b="1" dirty="0">
                <a:latin typeface="+mn-lt"/>
                <a:cs typeface="Times New Roman" panose="02020603050405020304" pitchFamily="18" charset="0"/>
              </a:rPr>
              <a:t>FALSE</a:t>
            </a:r>
            <a:r>
              <a:rPr kumimoji="0" lang="zh-CN" altLang="en-US" sz="2400" b="1" dirty="0">
                <a:latin typeface="+mn-lt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F1A8020-F550-475E-A3FF-603F58174A04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77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C949A103-47DF-4D1E-A231-096243904F0E}"/>
              </a:ext>
            </a:extLst>
          </p:cNvPr>
          <p:cNvSpPr txBox="1">
            <a:spLocks noChangeArrowheads="1"/>
          </p:cNvSpPr>
          <p:nvPr/>
        </p:nvSpPr>
        <p:spPr>
          <a:xfrm>
            <a:off x="2081428" y="1011940"/>
            <a:ext cx="990599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convenience,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domains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are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universal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domains(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全总个体域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range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of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each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variable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described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characteristic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predicate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5E7A85-E133-41D1-9800-E415976076FF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F2D4FE4-9A9F-4A94-8D13-2C8103839A53}"/>
                  </a:ext>
                </a:extLst>
              </p:cNvPr>
              <p:cNvSpPr/>
              <p:nvPr/>
            </p:nvSpPr>
            <p:spPr>
              <a:xfrm>
                <a:off x="2472633" y="3374572"/>
                <a:ext cx="804841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b="1" dirty="0">
                    <a:cs typeface="Times New Roman" panose="02020603050405020304" pitchFamily="18" charset="0"/>
                  </a:rPr>
                  <a:t>All positive integers are prime.</a:t>
                </a:r>
                <a:endParaRPr lang="zh-CN" altLang="en-US" sz="2800" b="1" dirty="0"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 are prime;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Expressed as</a:t>
                </a:r>
                <a:r>
                  <a:rPr lang="zh-CN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;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cs typeface="Times New Roman" panose="02020603050405020304" pitchFamily="18" charset="0"/>
                  </a:rPr>
                  <a:t>Taking that domain is a positive integer set, 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false.</a:t>
                </a:r>
                <a:endParaRPr lang="zh-CN" altLang="en-US" sz="240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F2D4FE4-9A9F-4A94-8D13-2C8103839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633" y="3374572"/>
                <a:ext cx="8048410" cy="1631216"/>
              </a:xfrm>
              <a:prstGeom prst="rect">
                <a:avLst/>
              </a:prstGeom>
              <a:blipFill>
                <a:blip r:embed="rId3"/>
                <a:stretch>
                  <a:fillRect t="-4120" b="-8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96754E2B-582C-4376-8C58-E6F0A919CB7A}"/>
              </a:ext>
            </a:extLst>
          </p:cNvPr>
          <p:cNvSpPr/>
          <p:nvPr/>
        </p:nvSpPr>
        <p:spPr>
          <a:xfrm>
            <a:off x="2589649" y="5330398"/>
            <a:ext cx="48894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400" dirty="0">
                <a:cs typeface="Times New Roman" panose="02020603050405020304" pitchFamily="18" charset="0"/>
              </a:rPr>
              <a:t>Domain: All real numbers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2400" i="1" dirty="0"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cs typeface="Times New Roman" panose="02020603050405020304" pitchFamily="18" charset="0"/>
              </a:rPr>
              <a:t> is a positive integer</a:t>
            </a:r>
          </a:p>
        </p:txBody>
      </p:sp>
    </p:spTree>
    <p:extLst>
      <p:ext uri="{BB962C8B-B14F-4D97-AF65-F5344CB8AC3E}">
        <p14:creationId xmlns:p14="http://schemas.microsoft.com/office/powerpoint/2010/main" val="2561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C949A103-47DF-4D1E-A231-096243904F0E}"/>
              </a:ext>
            </a:extLst>
          </p:cNvPr>
          <p:cNvSpPr txBox="1">
            <a:spLocks noChangeArrowheads="1"/>
          </p:cNvSpPr>
          <p:nvPr/>
        </p:nvSpPr>
        <p:spPr>
          <a:xfrm>
            <a:off x="2081428" y="1011940"/>
            <a:ext cx="990599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convenience,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domains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are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universal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domains(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全总个体域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range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of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each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variable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described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characteristic</a:t>
            </a:r>
            <a:r>
              <a:rPr lang="zh-CN" altLang="en-US" b="1" u="sng" dirty="0">
                <a:cs typeface="Times New Roman" panose="02020603050405020304" pitchFamily="18" charset="0"/>
              </a:rPr>
              <a:t> </a:t>
            </a:r>
            <a:r>
              <a:rPr lang="en-US" altLang="zh-CN" b="1" u="sng" dirty="0">
                <a:cs typeface="Times New Roman" panose="02020603050405020304" pitchFamily="18" charset="0"/>
              </a:rPr>
              <a:t>predicate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Note: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universal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quantifier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we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should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use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single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conditional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logical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connectives</a:t>
            </a:r>
            <a:r>
              <a:rPr lang="en-US" altLang="zh-CN" b="1" dirty="0">
                <a:cs typeface="Times New Roman" panose="02020603050405020304" pitchFamily="18" charset="0"/>
              </a:rPr>
              <a:t>;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existential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quantifier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we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should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use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logical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conjunction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b="1" i="1" dirty="0"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cs typeface="Times New Roman" panose="02020603050405020304" pitchFamily="18" charset="0"/>
              </a:rPr>
              <a:t>): 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natural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number</a:t>
            </a:r>
            <a:r>
              <a:rPr lang="zh-CN" altLang="en-US" b="1" dirty="0">
                <a:cs typeface="Times New Roman" panose="02020603050405020304" pitchFamily="18" charset="0"/>
              </a:rPr>
              <a:t>；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lvl="1"/>
            <a:r>
              <a:rPr lang="en-US" altLang="zh-CN" b="1" i="1" dirty="0"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cs typeface="Times New Roman" panose="02020603050405020304" pitchFamily="18" charset="0"/>
              </a:rPr>
              <a:t>): </a:t>
            </a:r>
            <a:r>
              <a:rPr lang="en-US" altLang="zh-CN" b="1" i="1" dirty="0"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greater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than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0.</a:t>
            </a: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形标注 9">
            <a:extLst>
              <a:ext uri="{FF2B5EF4-FFF2-40B4-BE49-F238E27FC236}">
                <a16:creationId xmlns:a16="http://schemas.microsoft.com/office/drawing/2014/main" id="{46B12E23-39DB-4D88-B770-823127CF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74" y="60801"/>
            <a:ext cx="6389902" cy="134302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rIns="0"/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domains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that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are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not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emphasized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are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all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universal</a:t>
            </a:r>
            <a:r>
              <a:rPr kumimoji="0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domains</a:t>
            </a:r>
            <a:endParaRPr kumimoji="0" lang="zh-CN" altLang="en-US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9" name="Object 2" descr="14881252295835546">
            <a:extLst>
              <a:ext uri="{FF2B5EF4-FFF2-40B4-BE49-F238E27FC236}">
                <a16:creationId xmlns:a16="http://schemas.microsoft.com/office/drawing/2014/main" id="{05CA25AF-E3AA-4469-8657-9BA7D0BE7F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99118" y="5333798"/>
          <a:ext cx="344819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r:id="rId4" imgW="21069300" imgH="3514725" progId="">
                  <p:embed/>
                </p:oleObj>
              </mc:Choice>
              <mc:Fallback>
                <p:oleObj r:id="rId4" imgW="21069300" imgH="3514725" progId="">
                  <p:embed/>
                  <p:pic>
                    <p:nvPicPr>
                      <p:cNvPr id="19" name="Object 2" descr="14881252295835546">
                        <a:extLst>
                          <a:ext uri="{FF2B5EF4-FFF2-40B4-BE49-F238E27FC236}">
                            <a16:creationId xmlns:a16="http://schemas.microsoft.com/office/drawing/2014/main" id="{05CA25AF-E3AA-4469-8657-9BA7D0BE7F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118" y="5333798"/>
                        <a:ext cx="3448197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 descr="14891252295835546">
            <a:extLst>
              <a:ext uri="{FF2B5EF4-FFF2-40B4-BE49-F238E27FC236}">
                <a16:creationId xmlns:a16="http://schemas.microsoft.com/office/drawing/2014/main" id="{C6CDAEE6-AAF9-49C1-B87D-DAC270E5A6C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71126" y="6092736"/>
          <a:ext cx="3304180" cy="58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r:id="rId6" imgW="19526250" imgH="3514725" progId="">
                  <p:embed/>
                </p:oleObj>
              </mc:Choice>
              <mc:Fallback>
                <p:oleObj r:id="rId6" imgW="19526250" imgH="3514725" progId="">
                  <p:embed/>
                  <p:pic>
                    <p:nvPicPr>
                      <p:cNvPr id="20" name="Object 3" descr="14891252295835546">
                        <a:extLst>
                          <a:ext uri="{FF2B5EF4-FFF2-40B4-BE49-F238E27FC236}">
                            <a16:creationId xmlns:a16="http://schemas.microsoft.com/office/drawing/2014/main" id="{C6CDAEE6-AAF9-49C1-B87D-DAC270E5A6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126" y="6092736"/>
                        <a:ext cx="3304180" cy="582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855E7A85-E133-41D1-9800-E415976076FF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29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039C9250-BF3B-4A0F-8518-B6D26F3D71DA}"/>
              </a:ext>
            </a:extLst>
          </p:cNvPr>
          <p:cNvSpPr txBox="1">
            <a:spLocks noChangeArrowheads="1"/>
          </p:cNvSpPr>
          <p:nvPr/>
        </p:nvSpPr>
        <p:spPr>
          <a:xfrm>
            <a:off x="1874598" y="1231900"/>
            <a:ext cx="1011282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The quantifiers ∀ and ∃ have higher precedence than all logical connectives. For example,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∀</a:t>
            </a:r>
            <a:r>
              <a:rPr lang="en-US" altLang="zh-CN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xP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(x) </a:t>
            </a:r>
            <a:r>
              <a:rPr lang="en-US" altLang="zh-CN" b="1" dirty="0">
                <a:cs typeface="Times New Roman" panose="02020603050405020304" pitchFamily="18" charset="0"/>
              </a:rPr>
              <a:t>∨ Q(x).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universal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quantifier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existential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quantifier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not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only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can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used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alone,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but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also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nested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2-ary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predicate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x, y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there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may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several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representations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be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quantified</a:t>
            </a:r>
            <a:r>
              <a:rPr lang="zh-CN" altLang="en-US" b="1" dirty="0">
                <a:cs typeface="Times New Roman" panose="02020603050405020304" pitchFamily="18" charset="0"/>
              </a:rPr>
              <a:t>： </a:t>
            </a:r>
          </a:p>
        </p:txBody>
      </p:sp>
      <p:graphicFrame>
        <p:nvGraphicFramePr>
          <p:cNvPr id="18" name="Object 7" descr="14901252295835546">
            <a:extLst>
              <a:ext uri="{FF2B5EF4-FFF2-40B4-BE49-F238E27FC236}">
                <a16:creationId xmlns:a16="http://schemas.microsoft.com/office/drawing/2014/main" id="{81C75F01-A7DF-42AE-9166-B5FC5202A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463668"/>
              </p:ext>
            </p:extLst>
          </p:nvPr>
        </p:nvGraphicFramePr>
        <p:xfrm>
          <a:off x="2353327" y="4273550"/>
          <a:ext cx="5180181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r:id="rId4" imgW="35766375" imgH="15363825" progId="">
                  <p:embed/>
                </p:oleObj>
              </mc:Choice>
              <mc:Fallback>
                <p:oleObj r:id="rId4" imgW="35766375" imgH="15363825" progId="">
                  <p:embed/>
                  <p:pic>
                    <p:nvPicPr>
                      <p:cNvPr id="20487" name="Object 7" descr="14901252295835546">
                        <a:extLst>
                          <a:ext uri="{FF2B5EF4-FFF2-40B4-BE49-F238E27FC236}">
                            <a16:creationId xmlns:a16="http://schemas.microsoft.com/office/drawing/2014/main" id="{F3942819-7F09-45EB-ACD5-609A6176A5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3327" y="4273550"/>
                        <a:ext cx="5180181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A2714D1-55D7-4087-A509-1B723B2625F4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6D389-A642-4BE4-B9C2-CFE271DA2772}"/>
              </a:ext>
            </a:extLst>
          </p:cNvPr>
          <p:cNvSpPr/>
          <p:nvPr/>
        </p:nvSpPr>
        <p:spPr>
          <a:xfrm>
            <a:off x="8368559" y="4486019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3200" dirty="0"/>
              <a:t>∀x∃y(x + y = 0)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2385D4-6E02-4771-AEA2-88EBF19B9A5D}"/>
              </a:ext>
            </a:extLst>
          </p:cNvPr>
          <p:cNvSpPr/>
          <p:nvPr/>
        </p:nvSpPr>
        <p:spPr>
          <a:xfrm>
            <a:off x="8012237" y="5393245"/>
            <a:ext cx="37261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For every real number x there is a real number y such that x + y = 0.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319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Nested Quantifiers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3F4A429A-3369-4FE1-9F92-50B9CDDD3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1073942"/>
            <a:ext cx="1001667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1" dirty="0">
                <a:solidFill>
                  <a:srgbClr val="FF0000"/>
                </a:solidFill>
                <a:latin typeface="+mn-lt"/>
              </a:rPr>
              <a:t>Suppose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0" lang="en-US" altLang="zh-CN" b="1" i="1" dirty="0">
                <a:solidFill>
                  <a:srgbClr val="FF0000"/>
                </a:solidFill>
                <a:latin typeface="+mn-lt"/>
              </a:rPr>
              <a:t>A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</a:rPr>
              <a:t>(</a:t>
            </a:r>
            <a:r>
              <a:rPr kumimoji="0" lang="en-US" altLang="zh-CN" b="1" i="1" dirty="0" err="1">
                <a:solidFill>
                  <a:srgbClr val="FF0000"/>
                </a:solidFill>
                <a:latin typeface="+mn-lt"/>
              </a:rPr>
              <a:t>x,y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</a:rPr>
              <a:t>)</a:t>
            </a:r>
            <a:r>
              <a:rPr kumimoji="0" lang="en-US" altLang="zh-CN" dirty="0">
                <a:latin typeface="+mn-lt"/>
              </a:rPr>
              <a:t>: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i="1" dirty="0">
                <a:latin typeface="+mn-lt"/>
              </a:rPr>
              <a:t>x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has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surname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with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i="1" dirty="0">
                <a:latin typeface="+mn-lt"/>
              </a:rPr>
              <a:t>y</a:t>
            </a:r>
            <a:r>
              <a:rPr kumimoji="0" lang="en-US" altLang="zh-CN" dirty="0">
                <a:latin typeface="+mn-lt"/>
              </a:rPr>
              <a:t>.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domain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of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i="1" dirty="0">
                <a:latin typeface="+mn-lt"/>
              </a:rPr>
              <a:t>x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1-st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class,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domain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of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i="1" dirty="0">
                <a:latin typeface="+mn-lt"/>
              </a:rPr>
              <a:t>y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2-nd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class. </a:t>
            </a:r>
            <a:endParaRPr kumimoji="0" lang="zh-CN" altLang="en-US" dirty="0">
              <a:latin typeface="+mn-lt"/>
            </a:endParaRPr>
          </a:p>
          <a:p>
            <a:pPr lvl="1"/>
            <a:r>
              <a:rPr kumimoji="0" lang="zh-CN" altLang="en-US" dirty="0">
                <a:latin typeface="+mn-lt"/>
              </a:rPr>
              <a:t>                          ：</a:t>
            </a:r>
            <a:r>
              <a:rPr kumimoji="0" lang="en-US" altLang="zh-CN" dirty="0">
                <a:latin typeface="+mn-lt"/>
              </a:rPr>
              <a:t>All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1-st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have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surname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with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all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2-nd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class.</a:t>
            </a:r>
            <a:endParaRPr kumimoji="0" lang="zh-CN" altLang="en-US" dirty="0">
              <a:latin typeface="+mn-lt"/>
            </a:endParaRPr>
          </a:p>
          <a:p>
            <a:pPr lvl="1"/>
            <a:r>
              <a:rPr kumimoji="0" lang="zh-CN" altLang="en-US" dirty="0">
                <a:latin typeface="+mn-lt"/>
              </a:rPr>
              <a:t>                          ：</a:t>
            </a:r>
            <a:r>
              <a:rPr kumimoji="0" lang="en-US" altLang="zh-CN" dirty="0">
                <a:latin typeface="+mn-lt"/>
              </a:rPr>
              <a:t>All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2-nd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have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surname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with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all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1-st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class.</a:t>
            </a:r>
            <a:endParaRPr kumimoji="0" lang="zh-CN" altLang="en-US" dirty="0">
              <a:latin typeface="+mn-lt"/>
            </a:endParaRPr>
          </a:p>
          <a:p>
            <a:pPr lvl="1"/>
            <a:r>
              <a:rPr kumimoji="0" lang="zh-CN" altLang="en-US" dirty="0">
                <a:latin typeface="+mn-lt"/>
              </a:rPr>
              <a:t>                          ：</a:t>
            </a:r>
            <a:r>
              <a:rPr kumimoji="0" lang="en-US" altLang="zh-CN" dirty="0">
                <a:latin typeface="+mn-lt"/>
              </a:rPr>
              <a:t>For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any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1-st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class,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there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exists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 who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has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surname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with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him in class 2.</a:t>
            </a:r>
            <a:endParaRPr kumimoji="0" lang="zh-CN" altLang="en-US" dirty="0">
              <a:latin typeface="+mn-lt"/>
            </a:endParaRPr>
          </a:p>
          <a:p>
            <a:pPr lvl="1"/>
            <a:r>
              <a:rPr kumimoji="0" lang="zh-CN" altLang="en-US" dirty="0">
                <a:latin typeface="+mn-lt"/>
              </a:rPr>
              <a:t>                          ：</a:t>
            </a:r>
            <a:r>
              <a:rPr kumimoji="0" lang="en-US" altLang="zh-CN" dirty="0">
                <a:latin typeface="+mn-lt"/>
              </a:rPr>
              <a:t>There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exists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2-nd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has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the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surname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with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all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students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in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1-st</a:t>
            </a:r>
            <a:r>
              <a:rPr kumimoji="0" lang="zh-CN" altLang="en-US" dirty="0">
                <a:latin typeface="+mn-lt"/>
              </a:rPr>
              <a:t> </a:t>
            </a:r>
            <a:r>
              <a:rPr kumimoji="0" lang="en-US" altLang="zh-CN" dirty="0">
                <a:latin typeface="+mn-lt"/>
              </a:rPr>
              <a:t>class.</a:t>
            </a:r>
            <a:endParaRPr kumimoji="0" lang="zh-CN" altLang="en-US" dirty="0">
              <a:latin typeface="+mn-lt"/>
            </a:endParaRP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7DB4708C-8EB0-4230-9EB1-DD13D5C462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027656"/>
              </p:ext>
            </p:extLst>
          </p:nvPr>
        </p:nvGraphicFramePr>
        <p:xfrm>
          <a:off x="2790825" y="2714774"/>
          <a:ext cx="2159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" r:id="rId4" imgW="17992725" imgH="3514725" progId="Equation.DSMT4">
                  <p:embed/>
                </p:oleObj>
              </mc:Choice>
              <mc:Fallback>
                <p:oleObj r:id="rId4" imgW="17992725" imgH="3514725" progId="Equation.DSMT4">
                  <p:embed/>
                  <p:pic>
                    <p:nvPicPr>
                      <p:cNvPr id="24587" name="Object 2">
                        <a:extLst>
                          <a:ext uri="{FF2B5EF4-FFF2-40B4-BE49-F238E27FC236}">
                            <a16:creationId xmlns:a16="http://schemas.microsoft.com/office/drawing/2014/main" id="{CB703A61-82BE-4136-ABDA-FB1ECF9DC9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2714774"/>
                        <a:ext cx="21590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D04F82EB-BB21-407E-8DE2-A5729401F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917358"/>
              </p:ext>
            </p:extLst>
          </p:nvPr>
        </p:nvGraphicFramePr>
        <p:xfrm>
          <a:off x="2763837" y="3660113"/>
          <a:ext cx="22129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" r:id="rId6" imgW="17992725" imgH="3514725" progId="Equation.DSMT4">
                  <p:embed/>
                </p:oleObj>
              </mc:Choice>
              <mc:Fallback>
                <p:oleObj r:id="rId6" imgW="17992725" imgH="3514725" progId="Equation.DSMT4">
                  <p:embed/>
                  <p:pic>
                    <p:nvPicPr>
                      <p:cNvPr id="25" name="Object 5">
                        <a:extLst>
                          <a:ext uri="{FF2B5EF4-FFF2-40B4-BE49-F238E27FC236}">
                            <a16:creationId xmlns:a16="http://schemas.microsoft.com/office/drawing/2014/main" id="{37950F3D-3F3C-4CA1-87C6-C6C1A44C76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7" y="3660113"/>
                        <a:ext cx="22129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4CFC836C-9646-4650-81E6-E5BC82F91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407939"/>
              </p:ext>
            </p:extLst>
          </p:nvPr>
        </p:nvGraphicFramePr>
        <p:xfrm>
          <a:off x="2790825" y="4607849"/>
          <a:ext cx="20875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r:id="rId8" imgW="17554575" imgH="3514725" progId="Equation.DSMT4">
                  <p:embed/>
                </p:oleObj>
              </mc:Choice>
              <mc:Fallback>
                <p:oleObj r:id="rId8" imgW="17554575" imgH="3514725" progId="Equation.DSMT4">
                  <p:embed/>
                  <p:pic>
                    <p:nvPicPr>
                      <p:cNvPr id="23" name="Object 4">
                        <a:extLst>
                          <a:ext uri="{FF2B5EF4-FFF2-40B4-BE49-F238E27FC236}">
                            <a16:creationId xmlns:a16="http://schemas.microsoft.com/office/drawing/2014/main" id="{012F571C-FC96-4EFF-A377-63CB43B4E3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4607849"/>
                        <a:ext cx="20875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28CD06E6-4E5F-48A2-AF3B-E55F1EC0D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970529"/>
              </p:ext>
            </p:extLst>
          </p:nvPr>
        </p:nvGraphicFramePr>
        <p:xfrm>
          <a:off x="2790824" y="5508756"/>
          <a:ext cx="215900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r:id="rId10" imgW="17554575" imgH="3514725" progId="Equation.DSMT4">
                  <p:embed/>
                </p:oleObj>
              </mc:Choice>
              <mc:Fallback>
                <p:oleObj r:id="rId10" imgW="17554575" imgH="3514725" progId="Equation.DSMT4">
                  <p:embed/>
                  <p:pic>
                    <p:nvPicPr>
                      <p:cNvPr id="21" name="Object 3">
                        <a:extLst>
                          <a:ext uri="{FF2B5EF4-FFF2-40B4-BE49-F238E27FC236}">
                            <a16:creationId xmlns:a16="http://schemas.microsoft.com/office/drawing/2014/main" id="{528B7088-EBB0-4860-A132-D1CA4DA641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4" y="5508756"/>
                        <a:ext cx="2159000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椭圆形标注 27">
            <a:extLst>
              <a:ext uri="{FF2B5EF4-FFF2-40B4-BE49-F238E27FC236}">
                <a16:creationId xmlns:a16="http://schemas.microsoft.com/office/drawing/2014/main" id="{31AB5355-97FC-4272-8A18-FA8904FDE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344" y="533398"/>
            <a:ext cx="3529012" cy="1081087"/>
          </a:xfrm>
          <a:prstGeom prst="wedgeEllipseCallout">
            <a:avLst>
              <a:gd name="adj1" fmla="val -120981"/>
              <a:gd name="adj2" fmla="val 15312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rIns="0"/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Translation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form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             </a:t>
            </a:r>
            <a:endParaRPr kumimoji="0" lang="en-US" altLang="zh-CN" sz="2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zh-CN" altLang="en-US" sz="2800" dirty="0">
                <a:latin typeface="Times New Roman" panose="02020603050405020304" pitchFamily="18" charset="0"/>
              </a:rPr>
              <a:t>    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left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to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right</a:t>
            </a:r>
            <a:endParaRPr kumimoji="0" lang="zh-CN" altLang="en-US" sz="28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5421611-2D8B-4439-93BE-BC16D809AB89}"/>
                  </a:ext>
                </a:extLst>
              </p:cNvPr>
              <p:cNvSpPr/>
              <p:nvPr/>
            </p:nvSpPr>
            <p:spPr>
              <a:xfrm>
                <a:off x="4118686" y="6328306"/>
                <a:ext cx="55983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∀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)(∃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≠</m:t>
                          </m:r>
                          <m:r>
                            <a:rPr kumimoji="0" lang="zh-CN" alt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(∃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)(∀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5421611-2D8B-4439-93BE-BC16D809A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686" y="6328306"/>
                <a:ext cx="5598368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CB8211D7-18AF-47E3-BC7A-BE8EEB1B56C1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2 Predicate logic</a:t>
            </a:r>
          </a:p>
          <a:p>
            <a:pPr algn="ctr"/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2.1 Predicate logic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（谓词逻辑）</a:t>
            </a:r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9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Nested Quantifiers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B8211D7-18AF-47E3-BC7A-BE8EEB1B56C1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B05A41-B2EB-4CAF-8F31-A0125E960761}"/>
              </a:ext>
            </a:extLst>
          </p:cNvPr>
          <p:cNvSpPr/>
          <p:nvPr/>
        </p:nvSpPr>
        <p:spPr>
          <a:xfrm>
            <a:off x="2294434" y="1279829"/>
            <a:ext cx="92879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800" b="1" dirty="0"/>
              <a:t>It is important to note that the order of the quantifiers is important, unless all the quantifiers are universal quantifiers or all are existential quantifiers.</a:t>
            </a:r>
            <a:endParaRPr lang="zh-CN" altLang="en-US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F90619-0228-41AC-A2D2-8F90E41A8662}"/>
              </a:ext>
            </a:extLst>
          </p:cNvPr>
          <p:cNvSpPr/>
          <p:nvPr/>
        </p:nvSpPr>
        <p:spPr>
          <a:xfrm>
            <a:off x="2491546" y="3575888"/>
            <a:ext cx="9246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Example:</a:t>
            </a:r>
            <a:r>
              <a:rPr lang="en-US" altLang="zh-CN" sz="2400" dirty="0"/>
              <a:t> Let P(x, y) be the statement “x + y = y + x.” What are the truth values of the quantifications ∀</a:t>
            </a:r>
            <a:r>
              <a:rPr lang="en-US" altLang="zh-CN" sz="2400" dirty="0" err="1"/>
              <a:t>x∀yP</a:t>
            </a:r>
            <a:r>
              <a:rPr lang="en-US" altLang="zh-CN" sz="2400" dirty="0"/>
              <a:t>(x, y) and ∀</a:t>
            </a:r>
            <a:r>
              <a:rPr lang="en-US" altLang="zh-CN" sz="2400" dirty="0" err="1"/>
              <a:t>y∀xP</a:t>
            </a:r>
            <a:r>
              <a:rPr lang="en-US" altLang="zh-CN" sz="2400" dirty="0"/>
              <a:t>(x, y) where the domain for all variables consists of all real numbers?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508032-C9E6-49A9-8994-ABFD76C7834E}"/>
              </a:ext>
            </a:extLst>
          </p:cNvPr>
          <p:cNvSpPr/>
          <p:nvPr/>
        </p:nvSpPr>
        <p:spPr>
          <a:xfrm>
            <a:off x="2526029" y="5080473"/>
            <a:ext cx="9056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Example:</a:t>
            </a:r>
            <a:r>
              <a:rPr lang="en-US" altLang="zh-CN" sz="2400" dirty="0"/>
              <a:t> Let Q(x, y) denote “x + y = 0.” What are the truth values of the quantifications ∃</a:t>
            </a:r>
            <a:r>
              <a:rPr lang="en-US" altLang="zh-CN" sz="2400" dirty="0" err="1"/>
              <a:t>y∀xQ</a:t>
            </a:r>
            <a:r>
              <a:rPr lang="en-US" altLang="zh-CN" sz="2400" dirty="0"/>
              <a:t>(x, y) and ∀</a:t>
            </a:r>
            <a:r>
              <a:rPr lang="en-US" altLang="zh-CN" sz="2400" dirty="0" err="1"/>
              <a:t>x∃yQ</a:t>
            </a:r>
            <a:r>
              <a:rPr lang="en-US" altLang="zh-CN" sz="2400" dirty="0"/>
              <a:t>(x, y), where the domain for all variables consists of all real numbers?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458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Compound predicate formula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（合式谓词公式）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Rectangle 4">
            <a:extLst>
              <a:ext uri="{FF2B5EF4-FFF2-40B4-BE49-F238E27FC236}">
                <a16:creationId xmlns:a16="http://schemas.microsoft.com/office/drawing/2014/main" id="{E9673B37-F19D-4F25-B224-B92D7A35BCEA}"/>
              </a:ext>
            </a:extLst>
          </p:cNvPr>
          <p:cNvSpPr txBox="1">
            <a:spLocks noChangeArrowheads="1"/>
          </p:cNvSpPr>
          <p:nvPr/>
        </p:nvSpPr>
        <p:spPr>
          <a:xfrm>
            <a:off x="1888672" y="1333500"/>
            <a:ext cx="990599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If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 unfactorized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cs typeface="Times New Roman" panose="02020603050405020304" pitchFamily="18" charset="0"/>
              </a:rPr>
              <a:t>-</a:t>
            </a:r>
            <a:r>
              <a:rPr lang="en-US" altLang="zh-CN" b="1" dirty="0" err="1">
                <a:cs typeface="Times New Roman" panose="02020603050405020304" pitchFamily="18" charset="0"/>
              </a:rPr>
              <a:t>ary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variable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predicate,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i="1" dirty="0"/>
              <a:t>x</a:t>
            </a:r>
            <a:r>
              <a:rPr lang="en-US" altLang="zh-CN" baseline="-25000" dirty="0"/>
              <a:t>1</a:t>
            </a:r>
            <a:r>
              <a:rPr lang="en-US" altLang="zh-CN" i="1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,…, </a:t>
            </a:r>
            <a:r>
              <a:rPr lang="en-US" altLang="zh-CN" i="1" dirty="0" err="1"/>
              <a:t>x</a:t>
            </a:r>
            <a:r>
              <a:rPr lang="en-US" altLang="zh-CN" i="1" baseline="-25000" dirty="0" err="1"/>
              <a:t>n</a:t>
            </a:r>
            <a:r>
              <a:rPr lang="en-US" altLang="zh-CN" i="1" baseline="-25000" dirty="0"/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are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variables,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>
                <a:solidFill>
                  <a:srgbClr val="0070C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, x</a:t>
            </a:r>
            <a:r>
              <a:rPr lang="en-US" altLang="zh-CN" b="1" baseline="-25000" dirty="0">
                <a:solidFill>
                  <a:srgbClr val="0070C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,…</a:t>
            </a:r>
            <a:r>
              <a:rPr lang="en-US" altLang="zh-CN" b="1" i="1" dirty="0" err="1">
                <a:solidFill>
                  <a:srgbClr val="0070C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atomic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formula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or</a:t>
            </a:r>
            <a:r>
              <a:rPr lang="zh-CN" altLang="en-US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atomic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predicate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formula</a:t>
            </a:r>
            <a:r>
              <a:rPr lang="en-US" altLang="zh-CN" b="1" dirty="0"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cs typeface="Times New Roman" panose="02020603050405020304" pitchFamily="18" charset="0"/>
              </a:rPr>
              <a:t>When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n=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zh-CN" altLang="zh-CN" i="1" dirty="0">
                <a:solidFill>
                  <a:srgbClr val="0070C0"/>
                </a:solidFill>
                <a:cs typeface="Times New Roman" panose="02020603050405020304" pitchFamily="18" charset="0"/>
              </a:rPr>
              <a:t>P</a:t>
            </a:r>
            <a:r>
              <a:rPr lang="zh-CN" altLang="zh-CN" dirty="0">
                <a:cs typeface="Times New Roman" panose="02020603050405020304" pitchFamily="18" charset="0"/>
              </a:rPr>
              <a:t> denotes a </a:t>
            </a:r>
            <a:r>
              <a:rPr lang="zh-CN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propositional 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variable</a:t>
            </a:r>
            <a:r>
              <a:rPr lang="zh-CN" altLang="zh-CN" dirty="0">
                <a:cs typeface="Times New Roman" panose="02020603050405020304" pitchFamily="18" charset="0"/>
              </a:rPr>
              <a:t>, that is, an atomic propositional formula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Actually,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u="sng" dirty="0">
                <a:cs typeface="Times New Roman" panose="02020603050405020304" pitchFamily="18" charset="0"/>
              </a:rPr>
              <a:t>p</a:t>
            </a:r>
            <a:r>
              <a:rPr lang="zh-CN" altLang="zh-CN" u="sng" dirty="0">
                <a:cs typeface="Times New Roman" panose="02020603050405020304" pitchFamily="18" charset="0"/>
              </a:rPr>
              <a:t>ropositional logic is a special case of predicate logic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Combined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atomic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predicate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formula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propositional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conjunction,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we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can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form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compound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predicate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formula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called</a:t>
            </a:r>
            <a:r>
              <a:rPr lang="zh-CN" altLang="zh-CN" dirty="0"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molecular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/compound</a:t>
            </a:r>
            <a:r>
              <a:rPr lang="zh-CN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 predicate formula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4EA3DD-49D9-40AB-8B42-DEF5638B0723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合式谓词公式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Compound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869848B-3A9D-4D16-BA72-F0B5FA0F71F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1" y="1282700"/>
                <a:ext cx="9905999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Definition: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CN" altLang="en-US" b="1" dirty="0"/>
                  <a:t>（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）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atomic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predicate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formula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formula;</a:t>
                </a:r>
                <a:endParaRPr lang="zh-CN" altLang="en-US" b="1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CN" altLang="en-US" b="1" dirty="0"/>
                  <a:t>（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）</a:t>
                </a:r>
                <a:r>
                  <a:rPr lang="en-US" altLang="zh-CN" b="1" dirty="0"/>
                  <a:t>if</a:t>
                </a:r>
                <a:r>
                  <a:rPr lang="zh-CN" altLang="en-US" b="1" dirty="0"/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A</a:t>
                </a:r>
                <a:r>
                  <a:rPr lang="zh-CN" alt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formula,</a:t>
                </a:r>
                <a:r>
                  <a:rPr lang="zh-CN" altLang="en-US" b="1" dirty="0"/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¬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A</a:t>
                </a:r>
                <a:r>
                  <a:rPr lang="zh-CN" altLang="en-US" b="1" i="1" dirty="0"/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also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formula.</a:t>
                </a:r>
                <a:endParaRPr lang="zh-CN" altLang="en-US" b="1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CN" altLang="en-US" b="1" dirty="0"/>
                  <a:t>（</a:t>
                </a:r>
                <a:r>
                  <a:rPr lang="en-US" altLang="zh-CN" b="1" dirty="0"/>
                  <a:t>3</a:t>
                </a:r>
                <a:r>
                  <a:rPr lang="zh-CN" altLang="en-US" b="1" dirty="0"/>
                  <a:t>）</a:t>
                </a:r>
                <a:r>
                  <a:rPr lang="en-US" altLang="zh-CN" b="1" dirty="0"/>
                  <a:t>if</a:t>
                </a:r>
                <a:r>
                  <a:rPr lang="zh-CN" altLang="en-US" b="1" dirty="0"/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and</a:t>
                </a:r>
                <a:r>
                  <a:rPr lang="zh-CN" altLang="en-US" b="1" dirty="0"/>
                  <a:t>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B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are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formulas,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i="1" dirty="0">
                    <a:solidFill>
                      <a:srgbClr val="0070C0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i="1" dirty="0">
                    <a:solidFill>
                      <a:srgbClr val="0070C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⟷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1" dirty="0"/>
                  <a:t>are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also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formulas.</a:t>
                </a:r>
                <a:endParaRPr lang="zh-CN" altLang="en-US" b="1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CN" altLang="en-US" b="1" dirty="0"/>
                  <a:t>（</a:t>
                </a:r>
                <a:r>
                  <a:rPr lang="en-US" altLang="zh-CN" b="1" dirty="0"/>
                  <a:t>4</a:t>
                </a:r>
                <a:r>
                  <a:rPr lang="zh-CN" altLang="en-US" b="1" dirty="0"/>
                  <a:t>）</a:t>
                </a:r>
                <a:r>
                  <a:rPr lang="en-US" altLang="zh-CN" b="1" dirty="0"/>
                  <a:t>if</a:t>
                </a:r>
                <a:r>
                  <a:rPr lang="zh-CN" altLang="en-US" b="1" dirty="0"/>
                  <a:t> </a:t>
                </a:r>
                <a:r>
                  <a:rPr lang="en-US" altLang="zh-CN" b="1" i="1" dirty="0"/>
                  <a:t>x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variable and</a:t>
                </a:r>
                <a:r>
                  <a:rPr lang="zh-CN" altLang="en-US" b="1" dirty="0"/>
                  <a:t> </a:t>
                </a:r>
                <a:r>
                  <a:rPr lang="en-US" altLang="zh-CN" b="1" i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without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b="1" dirty="0"/>
                  <a:t>or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b="1" dirty="0"/>
                  <a:t>are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formulas.</a:t>
                </a:r>
                <a:endParaRPr lang="zh-CN" altLang="en-US" b="1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zh-CN" altLang="en-US" b="1" dirty="0"/>
                  <a:t>（</a:t>
                </a:r>
                <a:r>
                  <a:rPr lang="en-US" altLang="zh-CN" b="1" dirty="0"/>
                  <a:t>5</a:t>
                </a:r>
                <a:r>
                  <a:rPr lang="zh-CN" altLang="en-US" b="1" dirty="0"/>
                  <a:t>）</a:t>
                </a:r>
                <a:r>
                  <a:rPr lang="en-US" altLang="zh-CN" b="1" dirty="0"/>
                  <a:t>Just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and only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just the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rules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(1)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to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(4)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are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used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by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limited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times,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meaningful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string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consisting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of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logical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conjunctions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parentheses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compound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formula.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B869848B-3A9D-4D16-BA72-F0B5FA0F7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1" y="1282700"/>
                <a:ext cx="9905999" cy="5715000"/>
              </a:xfrm>
              <a:prstGeom prst="rect">
                <a:avLst/>
              </a:prstGeom>
              <a:blipFill>
                <a:blip r:embed="rId3"/>
                <a:stretch>
                  <a:fillRect l="-1231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EC0B8D14-696F-4AA6-BF4B-B5D38CC94DA0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合式谓词公式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106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Free variable &amp; bound variable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E4778F7F-DF76-451A-AF8B-85C0243EDD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32417" y="1295400"/>
                <a:ext cx="10038453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If there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in the predicate formula, we say that this occurrence of the variable </a:t>
                </a:r>
                <a:r>
                  <a:rPr lang="en-US" altLang="zh-CN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is </a:t>
                </a:r>
                <a:r>
                  <a:rPr lang="en-US" altLang="zh-CN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bound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The part of a </a:t>
                </a:r>
                <a:r>
                  <a:rPr lang="en-US" altLang="zh-CN" u="sng" dirty="0">
                    <a:cs typeface="Times New Roman" panose="02020603050405020304" pitchFamily="18" charset="0"/>
                  </a:rPr>
                  <a:t>logical expression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to which a quantifier is applied is called 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scope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of this quantifier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（作用范围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/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辖域）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Bound variable</a:t>
                </a:r>
                <a:r>
                  <a:rPr lang="zh-CN" altLang="en-US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（约束变元）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: When a quantifier is used on the variable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, we say that this occurrence of the variable is 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bound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endParaRPr lang="zh-CN" altLang="en-US" b="1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Free variable</a:t>
                </a:r>
                <a:r>
                  <a:rPr lang="zh-CN" altLang="en-US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（自由变元）</a:t>
                </a:r>
                <a:r>
                  <a:rPr lang="zh-CN" altLang="en-US" dirty="0"/>
                  <a:t>：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An occurrence of a variable that is not bound by a quantifier or set equal to a particular value is said to be 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free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E4778F7F-DF76-451A-AF8B-85C0243ED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417" y="1295400"/>
                <a:ext cx="10038453" cy="5715000"/>
              </a:xfrm>
              <a:prstGeom prst="rect">
                <a:avLst/>
              </a:prstGeom>
              <a:blipFill>
                <a:blip r:embed="rId3"/>
                <a:stretch>
                  <a:fillRect l="-1094" t="-1174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D001C5E-F5CE-426E-8DE9-17E950AB425A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自由变元和约束变元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15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Free variable &amp; bound variable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>
                <a:extLst>
                  <a:ext uri="{FF2B5EF4-FFF2-40B4-BE49-F238E27FC236}">
                    <a16:creationId xmlns:a16="http://schemas.microsoft.com/office/drawing/2014/main" id="{C2D7F75A-534F-4DE1-954C-CD27E95BD84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0" y="1143000"/>
                <a:ext cx="10036629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Examples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: Describe the scope of the following quantifiers and the constraints of variables.</a:t>
                </a:r>
              </a:p>
              <a:p>
                <a:pPr marL="0" indent="0">
                  <a:buNone/>
                </a:pP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∃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altLang="zh-CN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∃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Rectangle 4">
                <a:extLst>
                  <a:ext uri="{FF2B5EF4-FFF2-40B4-BE49-F238E27FC236}">
                    <a16:creationId xmlns:a16="http://schemas.microsoft.com/office/drawing/2014/main" id="{C2D7F75A-534F-4DE1-954C-CD27E95BD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0" y="1143000"/>
                <a:ext cx="10036629" cy="5715000"/>
              </a:xfrm>
              <a:prstGeom prst="rect">
                <a:avLst/>
              </a:prstGeom>
              <a:blipFill>
                <a:blip r:embed="rId3"/>
                <a:stretch>
                  <a:fillRect l="-1214" t="-1921" r="-1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3BF4936A-E088-4E36-82F5-CFAC36E53E8B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自由变元和约束变元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1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Free variable &amp; bound variable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D009B1AF-F2A8-4D6C-83F4-B81B12C16E2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0" y="1281113"/>
                <a:ext cx="1011283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cs typeface="Times New Roman" panose="02020603050405020304" pitchFamily="18" charset="0"/>
                  </a:rPr>
                  <a:t>From the concept of bound variable, the quantification of predicate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) is a general or special judgement of property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)  from the universal domain of the variable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 </a:t>
                </a:r>
                <a:r>
                  <a:rPr lang="en-US" altLang="zh-CN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The result is to turn predicates into a proposition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 Therefore</a:t>
                </a:r>
                <a:r>
                  <a:rPr lang="en-US" altLang="zh-CN" dirty="0"/>
                  <a:t>,</a:t>
                </a:r>
                <a:r>
                  <a:rPr lang="en-US" altLang="zh-CN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b="1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can be regarded as 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elimination operation (</a:t>
                </a:r>
                <a:r>
                  <a:rPr lang="zh-CN" altLang="en-US" u="sng" dirty="0">
                    <a:solidFill>
                      <a:srgbClr val="FF0000"/>
                    </a:solidFill>
                  </a:rPr>
                  <a:t>消元运算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After the quantification of the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-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ary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predicate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baseline="-25000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, there are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 k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free variables, then it is reduced to a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-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ary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predicate.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D009B1AF-F2A8-4D6C-83F4-B81B12C1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0" y="1281113"/>
                <a:ext cx="10112830" cy="5715000"/>
              </a:xfrm>
              <a:prstGeom prst="rect">
                <a:avLst/>
              </a:prstGeom>
              <a:blipFill>
                <a:blip r:embed="rId4"/>
                <a:stretch>
                  <a:fillRect l="-1025" t="-1066" r="-2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4" descr="15051252295835546">
            <a:extLst>
              <a:ext uri="{FF2B5EF4-FFF2-40B4-BE49-F238E27FC236}">
                <a16:creationId xmlns:a16="http://schemas.microsoft.com/office/drawing/2014/main" id="{80709E89-A01A-4982-ABD6-FAF3C1463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026221"/>
              </p:ext>
            </p:extLst>
          </p:nvPr>
        </p:nvGraphicFramePr>
        <p:xfrm>
          <a:off x="3271540" y="4786652"/>
          <a:ext cx="23749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4" r:id="rId5" imgW="15363825" imgH="3514725" progId="">
                  <p:embed/>
                </p:oleObj>
              </mc:Choice>
              <mc:Fallback>
                <p:oleObj r:id="rId5" imgW="15363825" imgH="3514725" progId="">
                  <p:embed/>
                  <p:pic>
                    <p:nvPicPr>
                      <p:cNvPr id="26634" name="Object 4" descr="15051252295835546">
                        <a:extLst>
                          <a:ext uri="{FF2B5EF4-FFF2-40B4-BE49-F238E27FC236}">
                            <a16:creationId xmlns:a16="http://schemas.microsoft.com/office/drawing/2014/main" id="{5D7CD714-68CD-4A83-BA97-85F3181A4A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540" y="4786652"/>
                        <a:ext cx="23749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 descr="15061252295835546">
            <a:extLst>
              <a:ext uri="{FF2B5EF4-FFF2-40B4-BE49-F238E27FC236}">
                <a16:creationId xmlns:a16="http://schemas.microsoft.com/office/drawing/2014/main" id="{639C16CF-9738-40CE-8A78-361E1F3BDF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2948"/>
              </p:ext>
            </p:extLst>
          </p:nvPr>
        </p:nvGraphicFramePr>
        <p:xfrm>
          <a:off x="2946896" y="5441127"/>
          <a:ext cx="30241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r:id="rId7" imgW="21507450" imgH="3514725" progId="">
                  <p:embed/>
                </p:oleObj>
              </mc:Choice>
              <mc:Fallback>
                <p:oleObj r:id="rId7" imgW="21507450" imgH="3514725" progId="">
                  <p:embed/>
                  <p:pic>
                    <p:nvPicPr>
                      <p:cNvPr id="26635" name="Object 5" descr="15061252295835546">
                        <a:extLst>
                          <a:ext uri="{FF2B5EF4-FFF2-40B4-BE49-F238E27FC236}">
                            <a16:creationId xmlns:a16="http://schemas.microsoft.com/office/drawing/2014/main" id="{18EB8787-0B0A-4A64-819C-E80BD9283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96" y="5441127"/>
                        <a:ext cx="302418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0">
            <a:extLst>
              <a:ext uri="{FF2B5EF4-FFF2-40B4-BE49-F238E27FC236}">
                <a16:creationId xmlns:a16="http://schemas.microsoft.com/office/drawing/2014/main" id="{810BA112-44AE-4C09-8421-8152416F9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562" y="4675187"/>
            <a:ext cx="2592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2-ary predicate</a:t>
            </a:r>
            <a:endParaRPr kumimoji="0"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CB57842-6045-4688-B552-027DABA03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562" y="5412552"/>
            <a:ext cx="23764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1-ary predicate</a:t>
            </a:r>
            <a:endParaRPr kumimoji="0"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65B9932-0686-433D-B7F8-13F0C0F92CBA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自由变元和约束变元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1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58561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Free variable &amp; bound variable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C2394B08-3CE6-45C9-B48A-5C56B74F0837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0" y="1244600"/>
            <a:ext cx="1003662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Given a predicate formula 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dirty="0">
                <a:cs typeface="Times New Roman" panose="02020603050405020304" pitchFamily="18" charset="0"/>
              </a:rPr>
              <a:t>, it only indicates that there is 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only one free variable </a:t>
            </a:r>
            <a:r>
              <a:rPr lang="en-US" altLang="zh-CN" dirty="0">
                <a:cs typeface="Times New Roman" panose="02020603050405020304" pitchFamily="18" charset="0"/>
              </a:rPr>
              <a:t>in the formula, but there are no restrictions about the number of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bound variables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  <a:endParaRPr lang="zh-CN" altLang="en-US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The following formulas can be written as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</a:rPr>
              <a:t>x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6" descr="15071252295835546">
            <a:extLst>
              <a:ext uri="{FF2B5EF4-FFF2-40B4-BE49-F238E27FC236}">
                <a16:creationId xmlns:a16="http://schemas.microsoft.com/office/drawing/2014/main" id="{0E27874D-DCD6-40AF-85BB-8406B37EA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722615"/>
              </p:ext>
            </p:extLst>
          </p:nvPr>
        </p:nvGraphicFramePr>
        <p:xfrm>
          <a:off x="4668292" y="3573986"/>
          <a:ext cx="3887787" cy="224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r:id="rId4" imgW="26546175" imgH="15363825" progId="">
                  <p:embed/>
                </p:oleObj>
              </mc:Choice>
              <mc:Fallback>
                <p:oleObj r:id="rId4" imgW="26546175" imgH="15363825" progId="">
                  <p:embed/>
                  <p:pic>
                    <p:nvPicPr>
                      <p:cNvPr id="31749" name="Object 6" descr="15071252295835546">
                        <a:extLst>
                          <a:ext uri="{FF2B5EF4-FFF2-40B4-BE49-F238E27FC236}">
                            <a16:creationId xmlns:a16="http://schemas.microsoft.com/office/drawing/2014/main" id="{544F06B1-14B3-42D8-A267-91D57874B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292" y="3573986"/>
                        <a:ext cx="3887787" cy="224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D374628-E550-46EC-AFE4-B9683E7283C2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自由变元和约束变元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742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Explanation(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解释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550F9A36-E849-4A38-9143-9F12A52511F0}"/>
              </a:ext>
            </a:extLst>
          </p:cNvPr>
          <p:cNvSpPr txBox="1">
            <a:spLocks noChangeArrowheads="1"/>
          </p:cNvSpPr>
          <p:nvPr/>
        </p:nvSpPr>
        <p:spPr>
          <a:xfrm>
            <a:off x="2148260" y="1143000"/>
            <a:ext cx="990599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In </a:t>
            </a:r>
            <a:r>
              <a:rPr lang="en-US" altLang="zh-CN" b="1" u="sng" dirty="0">
                <a:cs typeface="Times New Roman" panose="02020603050405020304" pitchFamily="18" charset="0"/>
              </a:rPr>
              <a:t>propositional logic</a:t>
            </a:r>
            <a:r>
              <a:rPr lang="en-US" altLang="zh-CN" b="1" dirty="0">
                <a:cs typeface="Times New Roman" panose="02020603050405020304" pitchFamily="18" charset="0"/>
              </a:rPr>
              <a:t>, the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explanation</a:t>
            </a:r>
            <a:r>
              <a:rPr lang="en-US" altLang="zh-CN" b="1" dirty="0">
                <a:cs typeface="Times New Roman" panose="02020603050405020304" pitchFamily="18" charset="0"/>
              </a:rPr>
              <a:t> of a formula is to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assign values </a:t>
            </a:r>
            <a:r>
              <a:rPr lang="en-US" altLang="zh-CN" b="1" dirty="0">
                <a:cs typeface="Times New Roman" panose="02020603050405020304" pitchFamily="18" charset="0"/>
              </a:rPr>
              <a:t>to each propositional variable. If the formula has </a:t>
            </a:r>
            <a:r>
              <a:rPr lang="en-US" altLang="zh-CN" b="1" i="1" dirty="0"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cs typeface="Times New Roman" panose="02020603050405020304" pitchFamily="18" charset="0"/>
              </a:rPr>
              <a:t> variables, there are 2</a:t>
            </a:r>
            <a:r>
              <a:rPr lang="en-US" altLang="zh-CN" b="1" i="1" baseline="30000" dirty="0"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cs typeface="Times New Roman" panose="02020603050405020304" pitchFamily="18" charset="0"/>
              </a:rPr>
              <a:t> explanations.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cs typeface="Times New Roman" panose="02020603050405020304" pitchFamily="18" charset="0"/>
              </a:rPr>
              <a:t>explanation of predicate formula </a:t>
            </a:r>
            <a:r>
              <a:rPr lang="en-US" altLang="zh-CN" b="1" dirty="0">
                <a:cs typeface="Times New Roman" panose="02020603050405020304" pitchFamily="18" charset="0"/>
              </a:rPr>
              <a:t>involves </a:t>
            </a:r>
            <a:r>
              <a:rPr lang="en-US" altLang="zh-CN" b="1" u="sng" dirty="0">
                <a:cs typeface="Times New Roman" panose="02020603050405020304" pitchFamily="18" charset="0"/>
              </a:rPr>
              <a:t>propositional variables</a:t>
            </a:r>
            <a:r>
              <a:rPr lang="en-US" altLang="zh-CN" b="1" dirty="0">
                <a:cs typeface="Times New Roman" panose="02020603050405020304" pitchFamily="18" charset="0"/>
              </a:rPr>
              <a:t>, </a:t>
            </a:r>
            <a:r>
              <a:rPr lang="en-US" altLang="zh-CN" b="1" u="sng" dirty="0">
                <a:cs typeface="Times New Roman" panose="02020603050405020304" pitchFamily="18" charset="0"/>
              </a:rPr>
              <a:t>predicate variables, individual variables, and functions</a:t>
            </a:r>
            <a:r>
              <a:rPr lang="en-US" altLang="zh-CN" b="1" dirty="0"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18" name="椭圆形标注 4">
            <a:extLst>
              <a:ext uri="{FF2B5EF4-FFF2-40B4-BE49-F238E27FC236}">
                <a16:creationId xmlns:a16="http://schemas.microsoft.com/office/drawing/2014/main" id="{6972B467-ADDE-445E-A310-4DB7FCC3D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911" y="5203371"/>
            <a:ext cx="3715818" cy="1223963"/>
          </a:xfrm>
          <a:prstGeom prst="wedgeEllipseCallout">
            <a:avLst>
              <a:gd name="adj1" fmla="val -85739"/>
              <a:gd name="adj2" fmla="val -9046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rIns="0"/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Truth table method is infeasible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BB75D9-9E8D-479A-85B0-26BA3A46C161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谓词公式的解释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92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Explanation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A6C5275D-C372-4A54-959D-7A64F3739B1E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0" y="1295400"/>
            <a:ext cx="1007472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7030A0"/>
                </a:solidFill>
                <a:cs typeface="Times New Roman" panose="02020603050405020304" pitchFamily="18" charset="0"/>
              </a:rPr>
              <a:t>Definition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  <a:r>
              <a:rPr lang="en-US" altLang="zh-CN" dirty="0">
                <a:cs typeface="Times New Roman" panose="02020603050405020304" pitchFamily="18" charset="0"/>
              </a:rPr>
              <a:t>Set the domain of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 is </a:t>
            </a:r>
            <a:r>
              <a:rPr lang="en-US" altLang="zh-CN" i="1" dirty="0">
                <a:cs typeface="Times New Roman" panose="02020603050405020304" pitchFamily="18" charset="0"/>
              </a:rPr>
              <a:t>D</a:t>
            </a:r>
            <a:r>
              <a:rPr lang="en-US" altLang="zh-CN" dirty="0">
                <a:cs typeface="Times New Roman" panose="02020603050405020304" pitchFamily="18" charset="0"/>
              </a:rPr>
              <a:t>. If </a:t>
            </a: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a set of predicate constants, propositional constants, individuals and function symbols in </a:t>
            </a:r>
            <a:r>
              <a:rPr lang="en-US" altLang="zh-CN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D</a:t>
            </a:r>
            <a:r>
              <a:rPr lang="en-US" altLang="zh-CN" dirty="0">
                <a:cs typeface="Times New Roman" panose="02020603050405020304" pitchFamily="18" charset="0"/>
              </a:rPr>
              <a:t> (denoted as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) are used to replace the corresponding variables in formula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, formula </a:t>
            </a:r>
            <a:r>
              <a:rPr lang="en-US" altLang="zh-CN" i="1" u="sng" dirty="0">
                <a:cs typeface="Times New Roman" panose="02020603050405020304" pitchFamily="18" charset="0"/>
              </a:rPr>
              <a:t>A</a:t>
            </a:r>
            <a:r>
              <a:rPr lang="en-US" altLang="zh-CN" u="sng" dirty="0">
                <a:cs typeface="Times New Roman" panose="02020603050405020304" pitchFamily="18" charset="0"/>
              </a:rPr>
              <a:t> is transformed into a proposition </a:t>
            </a:r>
            <a:r>
              <a:rPr lang="en-US" altLang="zh-CN" dirty="0">
                <a:cs typeface="Times New Roman" panose="02020603050405020304" pitchFamily="18" charset="0"/>
              </a:rPr>
              <a:t>and its 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truth value </a:t>
            </a:r>
            <a:r>
              <a:rPr lang="en-US" altLang="zh-CN" dirty="0">
                <a:cs typeface="Times New Roman" panose="02020603050405020304" pitchFamily="18" charset="0"/>
              </a:rPr>
              <a:t>(denoted as </a:t>
            </a:r>
            <a:r>
              <a:rPr lang="en-US" altLang="zh-CN" i="1" dirty="0">
                <a:cs typeface="Times New Roman" panose="02020603050405020304" pitchFamily="18" charset="0"/>
              </a:rPr>
              <a:t>P</a:t>
            </a:r>
            <a:r>
              <a:rPr lang="en-US" altLang="zh-CN" dirty="0">
                <a:cs typeface="Times New Roman" panose="02020603050405020304" pitchFamily="18" charset="0"/>
              </a:rPr>
              <a:t>) can be determined.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 is an 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explanation (or assignment) of the formula </a:t>
            </a:r>
            <a:r>
              <a:rPr lang="en-US" altLang="zh-CN" i="1" dirty="0">
                <a:solidFill>
                  <a:srgbClr val="0070C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70C0"/>
                </a:solidFill>
                <a:cs typeface="Times New Roman" panose="02020603050405020304" pitchFamily="18" charset="0"/>
              </a:rPr>
              <a:t> in </a:t>
            </a:r>
            <a:r>
              <a:rPr lang="en-US" altLang="zh-CN" i="1" dirty="0">
                <a:solidFill>
                  <a:srgbClr val="0070C0"/>
                </a:solidFill>
                <a:cs typeface="Times New Roman" panose="02020603050405020304" pitchFamily="18" charset="0"/>
              </a:rPr>
              <a:t>D</a:t>
            </a:r>
            <a:r>
              <a:rPr lang="en-US" altLang="zh-CN" dirty="0">
                <a:cs typeface="Times New Roman" panose="02020603050405020304" pitchFamily="18" charset="0"/>
              </a:rPr>
              <a:t>, and </a:t>
            </a:r>
            <a:r>
              <a:rPr lang="en-US" altLang="zh-CN" i="1" dirty="0">
                <a:cs typeface="Times New Roman" panose="02020603050405020304" pitchFamily="18" charset="0"/>
              </a:rPr>
              <a:t>P</a:t>
            </a:r>
            <a:r>
              <a:rPr lang="en-US" altLang="zh-CN" dirty="0">
                <a:cs typeface="Times New Roman" panose="02020603050405020304" pitchFamily="18" charset="0"/>
              </a:rPr>
              <a:t> is the truth value of the formula </a:t>
            </a:r>
            <a:r>
              <a:rPr lang="en-US" altLang="zh-CN" i="1" dirty="0">
                <a:cs typeface="Times New Roman" panose="02020603050405020304" pitchFamily="18" charset="0"/>
              </a:rPr>
              <a:t>A</a:t>
            </a:r>
            <a:r>
              <a:rPr lang="en-US" altLang="zh-CN" dirty="0">
                <a:cs typeface="Times New Roman" panose="02020603050405020304" pitchFamily="18" charset="0"/>
              </a:rPr>
              <a:t> with respect to the explanation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zh-CN" altLang="en-US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Tautology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Contradiction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Satisfiable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F0EF52-E9C1-432C-9FCE-CE3A76F8B3B0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谓词公式的解释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17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Explanation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47D341BD-D2F9-4DC1-A3EB-98F72475A8F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33826" y="1324656"/>
                <a:ext cx="9793287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Given two predicate formulas </a:t>
                </a:r>
                <a:r>
                  <a:rPr lang="en-US" altLang="zh-CN" b="1" i="1" dirty="0"/>
                  <a:t>A</a:t>
                </a:r>
                <a:r>
                  <a:rPr lang="en-US" altLang="zh-CN" b="1" dirty="0"/>
                  <a:t> and </a:t>
                </a:r>
                <a:r>
                  <a:rPr lang="en-US" altLang="zh-CN" b="1" i="1" dirty="0"/>
                  <a:t>B</a:t>
                </a:r>
                <a:r>
                  <a:rPr lang="en-US" altLang="zh-CN" b="1" dirty="0"/>
                  <a:t>, D is the common domain.  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If 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→</a:t>
                </a:r>
                <a:r>
                  <a:rPr lang="en-US" altLang="zh-CN" b="1" i="1" dirty="0">
                    <a:solidFill>
                      <a:srgbClr val="0070C0"/>
                    </a:solidFill>
                  </a:rPr>
                  <a:t>B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is tautology </a:t>
                </a:r>
                <a:r>
                  <a:rPr lang="en-US" altLang="zh-CN" b="1" dirty="0"/>
                  <a:t>in D, it is said that there is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 in D</a:t>
                </a:r>
                <a:r>
                  <a:rPr lang="en-US" altLang="zh-CN" b="1" dirty="0"/>
                  <a:t>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 if D is the universal domain,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so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Equivalences</a:t>
                </a:r>
                <a:r>
                  <a:rPr lang="en-US" altLang="zh-CN" b="1" dirty="0"/>
                  <a:t> and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tautological implications </a:t>
                </a:r>
                <a:r>
                  <a:rPr lang="en-US" altLang="zh-CN" b="1" dirty="0"/>
                  <a:t>in propositional logic can be extended to predicate logic.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47D341BD-D2F9-4DC1-A3EB-98F72475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826" y="1324656"/>
                <a:ext cx="9793287" cy="5715000"/>
              </a:xfrm>
              <a:prstGeom prst="rect">
                <a:avLst/>
              </a:prstGeom>
              <a:blipFill>
                <a:blip r:embed="rId4"/>
                <a:stretch>
                  <a:fillRect l="-1058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7" descr="15131252295835546">
            <a:extLst>
              <a:ext uri="{FF2B5EF4-FFF2-40B4-BE49-F238E27FC236}">
                <a16:creationId xmlns:a16="http://schemas.microsoft.com/office/drawing/2014/main" id="{E3E6F78B-2EC0-4321-81A4-0BBDB5EC40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26215"/>
              </p:ext>
            </p:extLst>
          </p:nvPr>
        </p:nvGraphicFramePr>
        <p:xfrm>
          <a:off x="4600182" y="5131037"/>
          <a:ext cx="4392488" cy="538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r:id="rId5" imgW="28308300" imgH="3514725" progId="">
                  <p:embed/>
                </p:oleObj>
              </mc:Choice>
              <mc:Fallback>
                <p:oleObj r:id="rId5" imgW="28308300" imgH="3514725" progId="">
                  <p:embed/>
                  <p:pic>
                    <p:nvPicPr>
                      <p:cNvPr id="30731" name="Object 7" descr="15131252295835546">
                        <a:extLst>
                          <a:ext uri="{FF2B5EF4-FFF2-40B4-BE49-F238E27FC236}">
                            <a16:creationId xmlns:a16="http://schemas.microsoft.com/office/drawing/2014/main" id="{2A358926-0997-49A3-A12C-01E2FEED4E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182" y="5131037"/>
                        <a:ext cx="4392488" cy="5383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 descr="15141252295835546">
            <a:extLst>
              <a:ext uri="{FF2B5EF4-FFF2-40B4-BE49-F238E27FC236}">
                <a16:creationId xmlns:a16="http://schemas.microsoft.com/office/drawing/2014/main" id="{8202FA5C-556D-47B3-A710-F4EDD871C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95227"/>
              </p:ext>
            </p:extLst>
          </p:nvPr>
        </p:nvGraphicFramePr>
        <p:xfrm>
          <a:off x="3533344" y="5724570"/>
          <a:ext cx="6769051" cy="56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r:id="rId7" imgW="41690925" imgH="3514725" progId="">
                  <p:embed/>
                </p:oleObj>
              </mc:Choice>
              <mc:Fallback>
                <p:oleObj r:id="rId7" imgW="41690925" imgH="3514725" progId="">
                  <p:embed/>
                  <p:pic>
                    <p:nvPicPr>
                      <p:cNvPr id="30733" name="Object 8" descr="15141252295835546">
                        <a:extLst>
                          <a:ext uri="{FF2B5EF4-FFF2-40B4-BE49-F238E27FC236}">
                            <a16:creationId xmlns:a16="http://schemas.microsoft.com/office/drawing/2014/main" id="{3E91220A-EA6E-47E0-9F03-3DD176E129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344" y="5724570"/>
                        <a:ext cx="6769051" cy="561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8CF46955-CE8C-49E8-B3C5-E8AC85D3A2C4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谓词公式的解释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55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9F3BC3A-5F7E-4B45-A00D-E64ACC1197C4}"/>
              </a:ext>
            </a:extLst>
          </p:cNvPr>
          <p:cNvSpPr/>
          <p:nvPr/>
        </p:nvSpPr>
        <p:spPr>
          <a:xfrm>
            <a:off x="2155373" y="1600200"/>
            <a:ext cx="9639300" cy="5034643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id="{391983F8-684B-4701-89C5-60E39F051C23}"/>
              </a:ext>
            </a:extLst>
          </p:cNvPr>
          <p:cNvSpPr/>
          <p:nvPr/>
        </p:nvSpPr>
        <p:spPr>
          <a:xfrm>
            <a:off x="2133600" y="1374320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Rectangle 3">
            <a:extLst>
              <a:ext uri="{FF2B5EF4-FFF2-40B4-BE49-F238E27FC236}">
                <a16:creationId xmlns:a16="http://schemas.microsoft.com/office/drawing/2014/main" id="{3075DF45-FD9E-42A7-8EF5-4D9051C8A511}"/>
              </a:ext>
            </a:extLst>
          </p:cNvPr>
          <p:cNvSpPr txBox="1">
            <a:spLocks noChangeArrowheads="1"/>
          </p:cNvSpPr>
          <p:nvPr/>
        </p:nvSpPr>
        <p:spPr>
          <a:xfrm>
            <a:off x="2433666" y="2119085"/>
            <a:ext cx="845204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Predicates, individuals, </a:t>
            </a:r>
            <a:r>
              <a:rPr lang="en-US" altLang="zh-CN" b="1" dirty="0">
                <a:cs typeface="Times New Roman" panose="02020603050405020304" pitchFamily="18" charset="0"/>
              </a:rPr>
              <a:t>Quantifiers</a:t>
            </a:r>
            <a:r>
              <a:rPr lang="en-US" altLang="zh-CN" dirty="0">
                <a:cs typeface="Times New Roman" panose="02020603050405020304" pitchFamily="18" charset="0"/>
              </a:rPr>
              <a:t> </a:t>
            </a:r>
          </a:p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Predicate formulas</a:t>
            </a:r>
          </a:p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Free variable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&amp; </a:t>
            </a:r>
            <a:r>
              <a:rPr lang="en-US" altLang="zh-CN" dirty="0">
                <a:cs typeface="Times New Roman" panose="02020603050405020304" pitchFamily="18" charset="0"/>
              </a:rPr>
              <a:t>bound variable</a:t>
            </a:r>
          </a:p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Equivalence &amp; tautology with </a:t>
            </a:r>
            <a:r>
              <a:rPr lang="en-US" altLang="zh-CN" b="1" dirty="0">
                <a:cs typeface="Times New Roman" panose="02020603050405020304" pitchFamily="18" charset="0"/>
              </a:rPr>
              <a:t>quantifiers</a:t>
            </a:r>
          </a:p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Rules of Inference </a:t>
            </a:r>
          </a:p>
          <a:p>
            <a:pPr marL="360000" indent="-4572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cs typeface="Times New Roman" panose="02020603050405020304" pitchFamily="18" charset="0"/>
              </a:rPr>
              <a:t>Premix normal form</a:t>
            </a:r>
            <a:r>
              <a:rPr lang="en-US" altLang="zh-CN" b="1" dirty="0"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cs typeface="Times New Roman" panose="02020603050405020304" pitchFamily="18" charset="0"/>
              </a:rPr>
              <a:t>Skolem’s</a:t>
            </a:r>
            <a:r>
              <a:rPr lang="en-US" altLang="zh-CN" dirty="0">
                <a:cs typeface="Times New Roman" panose="02020603050405020304" pitchFamily="18" charset="0"/>
              </a:rPr>
              <a:t> normal form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2072382" y="220117"/>
            <a:ext cx="990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Equivalence and tautological implication with quantifiers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3584831C-D857-4DD3-84CC-20C3D10BE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772" y="1170401"/>
            <a:ext cx="10729218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fr-FR" altLang="zh-CN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De Morgan’s Laws for Quantifiers. </a:t>
            </a:r>
            <a:endParaRPr kumimoji="0" lang="zh-CN" altLang="en-US" b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b="1" dirty="0">
                <a:latin typeface="+mn-lt"/>
                <a:cs typeface="Times New Roman" panose="02020603050405020304" pitchFamily="18" charset="0"/>
              </a:rPr>
              <a:t>Example</a:t>
            </a:r>
            <a:r>
              <a:rPr kumimoji="0" lang="zh-CN" altLang="en-US" b="1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 comes to class today.  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      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All students of class A.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All students come to class today.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 </a:t>
            </a:r>
            <a:endParaRPr kumimoji="0" lang="en-US" altLang="zh-CN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Not everyone comes to class today.</a:t>
            </a:r>
            <a:endParaRPr kumimoji="0" lang="zh-CN" altLang="en-US" dirty="0">
              <a:solidFill>
                <a:schemeClr val="accent2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There is someone doesn’t come to class today.</a:t>
            </a:r>
            <a:endParaRPr kumimoji="0" lang="zh-CN" altLang="en-US" dirty="0">
              <a:solidFill>
                <a:schemeClr val="accent2"/>
              </a:solidFill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There is someone comes to class today.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Nobody comes to class today.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en-US" altLang="zh-CN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All students don’t come to class today.</a:t>
            </a:r>
            <a:endParaRPr kumimoji="0" lang="zh-CN" altLang="en-US" dirty="0">
              <a:solidFill>
                <a:schemeClr val="accent2"/>
              </a:solidFill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9150B726-4C79-4DCE-8AEF-363341571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274055"/>
              </p:ext>
            </p:extLst>
          </p:nvPr>
        </p:nvGraphicFramePr>
        <p:xfrm>
          <a:off x="4598348" y="4257449"/>
          <a:ext cx="453548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" r:id="rId4" imgW="29403675" imgH="3514725" progId="Equation.DSMT4">
                  <p:embed/>
                </p:oleObj>
              </mc:Choice>
              <mc:Fallback>
                <p:oleObj r:id="rId4" imgW="29403675" imgH="3514725" progId="Equation.DSMT4">
                  <p:embed/>
                  <p:pic>
                    <p:nvPicPr>
                      <p:cNvPr id="19" name="Object 6">
                        <a:extLst>
                          <a:ext uri="{FF2B5EF4-FFF2-40B4-BE49-F238E27FC236}">
                            <a16:creationId xmlns:a16="http://schemas.microsoft.com/office/drawing/2014/main" id="{5C492B2C-DE69-42EE-B96D-B579C9F102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348" y="4257449"/>
                        <a:ext cx="4535487" cy="54133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7A052FB7-AB92-46FB-A696-8CB3E7A39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90492"/>
              </p:ext>
            </p:extLst>
          </p:nvPr>
        </p:nvGraphicFramePr>
        <p:xfrm>
          <a:off x="4598348" y="6209457"/>
          <a:ext cx="42497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" r:id="rId6" imgW="29403675" imgH="3514725" progId="Equation.DSMT4">
                  <p:embed/>
                </p:oleObj>
              </mc:Choice>
              <mc:Fallback>
                <p:oleObj r:id="rId6" imgW="29403675" imgH="3514725" progId="Equation.DSMT4">
                  <p:embed/>
                  <p:pic>
                    <p:nvPicPr>
                      <p:cNvPr id="23" name="Object 10">
                        <a:extLst>
                          <a:ext uri="{FF2B5EF4-FFF2-40B4-BE49-F238E27FC236}">
                            <a16:creationId xmlns:a16="http://schemas.microsoft.com/office/drawing/2014/main" id="{7B443867-BF86-4DF2-AF72-5506202F5D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348" y="6209457"/>
                        <a:ext cx="4249737" cy="5080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3C4E91E0-3D5A-4416-A660-CFAE8B855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130164"/>
              </p:ext>
            </p:extLst>
          </p:nvPr>
        </p:nvGraphicFramePr>
        <p:xfrm>
          <a:off x="9022489" y="1840633"/>
          <a:ext cx="647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" r:id="rId8" imgW="4171950" imgH="2409825" progId="Equation.DSMT4">
                  <p:embed/>
                </p:oleObj>
              </mc:Choice>
              <mc:Fallback>
                <p:oleObj r:id="rId8" imgW="4171950" imgH="2409825" progId="Equation.DSMT4">
                  <p:embed/>
                  <p:pic>
                    <p:nvPicPr>
                      <p:cNvPr id="36869" name="Object 2">
                        <a:extLst>
                          <a:ext uri="{FF2B5EF4-FFF2-40B4-BE49-F238E27FC236}">
                            <a16:creationId xmlns:a16="http://schemas.microsoft.com/office/drawing/2014/main" id="{97FA0C2C-A31D-4EA7-8450-4974DE8FC9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2489" y="1840633"/>
                        <a:ext cx="6477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687C567-2D60-4023-8C31-D358300685AC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谓词公式的解释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3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32682" y="66228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De Morgan’s Laws for Quantifiers. 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7E6857A2-B195-4A93-9F3C-BA441992CFE6}"/>
              </a:ext>
            </a:extLst>
          </p:cNvPr>
          <p:cNvGrpSpPr>
            <a:grpSpLocks/>
          </p:cNvGrpSpPr>
          <p:nvPr/>
        </p:nvGrpSpPr>
        <p:grpSpPr bwMode="auto">
          <a:xfrm>
            <a:off x="2133374" y="1295401"/>
            <a:ext cx="9210674" cy="993775"/>
            <a:chOff x="1217" y="754"/>
            <a:chExt cx="5802" cy="626"/>
          </a:xfrm>
        </p:grpSpPr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ED488546-255C-4E59-8B11-7179BDA6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" y="911"/>
              <a:ext cx="33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SzPct val="100000"/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400" b="1" dirty="0">
                  <a:solidFill>
                    <a:srgbClr val="FF00FF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0"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kumimoji="0" lang="en-US" altLang="zh-CN" sz="2400" b="1" dirty="0">
                  <a:latin typeface="Times New Roman" panose="02020603050405020304" pitchFamily="18" charset="0"/>
                </a:rPr>
                <a:t> Where </a:t>
              </a:r>
              <a:r>
                <a:rPr kumimoji="0" lang="en-US" altLang="zh-CN" sz="2400" b="1" i="1" dirty="0"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0" lang="en-US" altLang="zh-CN" sz="2400" b="1" i="1" dirty="0">
                  <a:latin typeface="Times New Roman" panose="02020603050405020304" pitchFamily="18" charset="0"/>
                </a:rPr>
                <a:t>x</a:t>
              </a:r>
              <a:r>
                <a:rPr kumimoji="0" lang="en-US" altLang="zh-CN" sz="2400" b="1" dirty="0">
                  <a:latin typeface="Times New Roman" panose="02020603050405020304" pitchFamily="18" charset="0"/>
                </a:rPr>
                <a:t>) is an arbitrary formula </a:t>
              </a:r>
              <a:r>
                <a:rPr kumimoji="0" lang="zh-CN" altLang="en-US" sz="2400" b="1" dirty="0">
                  <a:latin typeface="Times New Roman" panose="02020603050405020304" pitchFamily="18" charset="0"/>
                </a:rPr>
                <a:t>）</a:t>
              </a:r>
              <a:r>
                <a:rPr kumimoji="0" lang="zh-CN" altLang="en-US" sz="2400" b="1" dirty="0">
                  <a:solidFill>
                    <a:srgbClr val="99FF66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6" name="Object 9" descr="15311252295835546">
              <a:extLst>
                <a:ext uri="{FF2B5EF4-FFF2-40B4-BE49-F238E27FC236}">
                  <a16:creationId xmlns:a16="http://schemas.microsoft.com/office/drawing/2014/main" id="{7E078B8D-2820-412D-A28B-6250E6BB72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0383269"/>
                </p:ext>
              </p:extLst>
            </p:nvPr>
          </p:nvGraphicFramePr>
          <p:xfrm>
            <a:off x="1217" y="754"/>
            <a:ext cx="2449" cy="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9" r:id="rId4" imgW="29184600" imgH="7458075" progId="">
                    <p:embed/>
                  </p:oleObj>
                </mc:Choice>
                <mc:Fallback>
                  <p:oleObj r:id="rId4" imgW="29184600" imgH="7458075" progId="">
                    <p:embed/>
                    <p:pic>
                      <p:nvPicPr>
                        <p:cNvPr id="37903" name="Object 9" descr="15311252295835546">
                          <a:extLst>
                            <a:ext uri="{FF2B5EF4-FFF2-40B4-BE49-F238E27FC236}">
                              <a16:creationId xmlns:a16="http://schemas.microsoft.com/office/drawing/2014/main" id="{BF1779A9-46BF-4982-BCA6-7B38823E3A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7" y="754"/>
                          <a:ext cx="2449" cy="626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C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87CC897C-89FA-4B75-8199-60BFFE862343}"/>
              </a:ext>
            </a:extLst>
          </p:cNvPr>
          <p:cNvGrpSpPr>
            <a:grpSpLocks/>
          </p:cNvGrpSpPr>
          <p:nvPr/>
        </p:nvGrpSpPr>
        <p:grpSpPr bwMode="auto">
          <a:xfrm>
            <a:off x="1931988" y="2652714"/>
            <a:ext cx="7281863" cy="636588"/>
            <a:chOff x="68" y="1434"/>
            <a:chExt cx="4587" cy="401"/>
          </a:xfrm>
        </p:grpSpPr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9A0ECC80-7D50-41FE-B3C1-B7327695B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1434"/>
              <a:ext cx="45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SzPct val="100000"/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b="1" dirty="0">
                  <a:solidFill>
                    <a:srgbClr val="FFCC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kumimoji="0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Proof:</a:t>
              </a:r>
              <a:r>
                <a: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0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domain</a:t>
              </a:r>
              <a:r>
                <a: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</a:t>
              </a:r>
              <a:r>
                <a:rPr kumimoji="0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kumimoji="0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8" descr="15301252295835546">
              <a:extLst>
                <a:ext uri="{FF2B5EF4-FFF2-40B4-BE49-F238E27FC236}">
                  <a16:creationId xmlns:a16="http://schemas.microsoft.com/office/drawing/2014/main" id="{B95704D6-BB8D-4137-9F7C-2E5EE9AC0E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1496"/>
            <a:ext cx="1588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0" r:id="rId6" imgW="19526250" imgH="4171950" progId="">
                    <p:embed/>
                  </p:oleObj>
                </mc:Choice>
                <mc:Fallback>
                  <p:oleObj r:id="rId6" imgW="19526250" imgH="4171950" progId="">
                    <p:embed/>
                    <p:pic>
                      <p:nvPicPr>
                        <p:cNvPr id="37901" name="Object 8" descr="15301252295835546">
                          <a:extLst>
                            <a:ext uri="{FF2B5EF4-FFF2-40B4-BE49-F238E27FC236}">
                              <a16:creationId xmlns:a16="http://schemas.microsoft.com/office/drawing/2014/main" id="{FCD36A80-78EB-46DF-A04F-AD58D60BF3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496"/>
                          <a:ext cx="1588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" descr="15241252295835546">
            <a:extLst>
              <a:ext uri="{FF2B5EF4-FFF2-40B4-BE49-F238E27FC236}">
                <a16:creationId xmlns:a16="http://schemas.microsoft.com/office/drawing/2014/main" id="{986FFC82-49B2-4FC4-BAF3-B3832CCD8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777563"/>
              </p:ext>
            </p:extLst>
          </p:nvPr>
        </p:nvGraphicFramePr>
        <p:xfrm>
          <a:off x="3176588" y="3353592"/>
          <a:ext cx="626427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" r:id="rId8" imgW="45424725" imgH="3952875" progId="">
                  <p:embed/>
                </p:oleObj>
              </mc:Choice>
              <mc:Fallback>
                <p:oleObj r:id="rId8" imgW="45424725" imgH="3952875" progId="">
                  <p:embed/>
                  <p:pic>
                    <p:nvPicPr>
                      <p:cNvPr id="32779" name="Object 2" descr="15241252295835546">
                        <a:extLst>
                          <a:ext uri="{FF2B5EF4-FFF2-40B4-BE49-F238E27FC236}">
                            <a16:creationId xmlns:a16="http://schemas.microsoft.com/office/drawing/2014/main" id="{9930ED1A-E62A-4EEE-8BB7-2EDBC4F05A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3353592"/>
                        <a:ext cx="626427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 descr="15251252295835546">
            <a:extLst>
              <a:ext uri="{FF2B5EF4-FFF2-40B4-BE49-F238E27FC236}">
                <a16:creationId xmlns:a16="http://schemas.microsoft.com/office/drawing/2014/main" id="{A8579E45-731B-4F6E-92E2-0F5E84F804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309619"/>
              </p:ext>
            </p:extLst>
          </p:nvPr>
        </p:nvGraphicFramePr>
        <p:xfrm>
          <a:off x="4595813" y="3979572"/>
          <a:ext cx="50355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r:id="rId10" imgW="36642675" imgH="3952875" progId="">
                  <p:embed/>
                </p:oleObj>
              </mc:Choice>
              <mc:Fallback>
                <p:oleObj r:id="rId10" imgW="36642675" imgH="3952875" progId="">
                  <p:embed/>
                  <p:pic>
                    <p:nvPicPr>
                      <p:cNvPr id="32780" name="Object 3" descr="15251252295835546">
                        <a:extLst>
                          <a:ext uri="{FF2B5EF4-FFF2-40B4-BE49-F238E27FC236}">
                            <a16:creationId xmlns:a16="http://schemas.microsoft.com/office/drawing/2014/main" id="{429C1DA5-2ED2-444A-BC2A-3E52A9E6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3979572"/>
                        <a:ext cx="50355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 descr="15261252295835546">
            <a:extLst>
              <a:ext uri="{FF2B5EF4-FFF2-40B4-BE49-F238E27FC236}">
                <a16:creationId xmlns:a16="http://schemas.microsoft.com/office/drawing/2014/main" id="{2F8064F0-599B-4C7A-AA80-F4FA31879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05573"/>
              </p:ext>
            </p:extLst>
          </p:nvPr>
        </p:nvGraphicFramePr>
        <p:xfrm>
          <a:off x="4595813" y="4609805"/>
          <a:ext cx="201771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r:id="rId12" imgW="13382625" imgH="3514725" progId="">
                  <p:embed/>
                </p:oleObj>
              </mc:Choice>
              <mc:Fallback>
                <p:oleObj r:id="rId12" imgW="13382625" imgH="3514725" progId="">
                  <p:embed/>
                  <p:pic>
                    <p:nvPicPr>
                      <p:cNvPr id="32781" name="Object 4" descr="15261252295835546">
                        <a:extLst>
                          <a:ext uri="{FF2B5EF4-FFF2-40B4-BE49-F238E27FC236}">
                            <a16:creationId xmlns:a16="http://schemas.microsoft.com/office/drawing/2014/main" id="{8930DDE1-F283-40CC-BE23-5212B2D46E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4609805"/>
                        <a:ext cx="2017712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 descr="15271252295835546">
            <a:extLst>
              <a:ext uri="{FF2B5EF4-FFF2-40B4-BE49-F238E27FC236}">
                <a16:creationId xmlns:a16="http://schemas.microsoft.com/office/drawing/2014/main" id="{06B02928-7DCC-4559-9CCD-7F44DED5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52956"/>
              </p:ext>
            </p:extLst>
          </p:nvPr>
        </p:nvGraphicFramePr>
        <p:xfrm>
          <a:off x="3367088" y="5300080"/>
          <a:ext cx="62642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r:id="rId14" imgW="44986575" imgH="3952875" progId="">
                  <p:embed/>
                </p:oleObj>
              </mc:Choice>
              <mc:Fallback>
                <p:oleObj r:id="rId14" imgW="44986575" imgH="3952875" progId="">
                  <p:embed/>
                  <p:pic>
                    <p:nvPicPr>
                      <p:cNvPr id="32782" name="Object 5" descr="15271252295835546">
                        <a:extLst>
                          <a:ext uri="{FF2B5EF4-FFF2-40B4-BE49-F238E27FC236}">
                            <a16:creationId xmlns:a16="http://schemas.microsoft.com/office/drawing/2014/main" id="{D0283B46-74B7-4159-9109-BDA3D8E9B3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7088" y="5300080"/>
                        <a:ext cx="62642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 descr="15281252295835546">
            <a:extLst>
              <a:ext uri="{FF2B5EF4-FFF2-40B4-BE49-F238E27FC236}">
                <a16:creationId xmlns:a16="http://schemas.microsoft.com/office/drawing/2014/main" id="{387D748B-3F8F-4075-8131-B1B949DAC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032168"/>
              </p:ext>
            </p:extLst>
          </p:nvPr>
        </p:nvGraphicFramePr>
        <p:xfrm>
          <a:off x="4752975" y="5849355"/>
          <a:ext cx="50403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5" r:id="rId16" imgW="36642675" imgH="3952875" progId="">
                  <p:embed/>
                </p:oleObj>
              </mc:Choice>
              <mc:Fallback>
                <p:oleObj r:id="rId16" imgW="36642675" imgH="3952875" progId="">
                  <p:embed/>
                  <p:pic>
                    <p:nvPicPr>
                      <p:cNvPr id="32783" name="Object 6" descr="15281252295835546">
                        <a:extLst>
                          <a:ext uri="{FF2B5EF4-FFF2-40B4-BE49-F238E27FC236}">
                            <a16:creationId xmlns:a16="http://schemas.microsoft.com/office/drawing/2014/main" id="{20B0761E-9C6C-4826-8085-314B1DB3A5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5849355"/>
                        <a:ext cx="50403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 descr="15291252295835546">
            <a:extLst>
              <a:ext uri="{FF2B5EF4-FFF2-40B4-BE49-F238E27FC236}">
                <a16:creationId xmlns:a16="http://schemas.microsoft.com/office/drawing/2014/main" id="{DE90ECE2-DCB7-4BF8-8A54-D87A8998D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06686"/>
              </p:ext>
            </p:extLst>
          </p:nvPr>
        </p:nvGraphicFramePr>
        <p:xfrm>
          <a:off x="4752975" y="6392280"/>
          <a:ext cx="19446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" r:id="rId18" imgW="13820775" imgH="3514725" progId="">
                  <p:embed/>
                </p:oleObj>
              </mc:Choice>
              <mc:Fallback>
                <p:oleObj r:id="rId18" imgW="13820775" imgH="3514725" progId="">
                  <p:embed/>
                  <p:pic>
                    <p:nvPicPr>
                      <p:cNvPr id="32784" name="Object 7" descr="15291252295835546">
                        <a:extLst>
                          <a:ext uri="{FF2B5EF4-FFF2-40B4-BE49-F238E27FC236}">
                            <a16:creationId xmlns:a16="http://schemas.microsoft.com/office/drawing/2014/main" id="{0E52BAD5-0B70-4CCE-82C8-2A5D94F575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6392280"/>
                        <a:ext cx="19446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E70C105A-3810-49ED-AE9A-455335A8054E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德摩根律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232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Scope Expansion and Contraction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5" name="Object 2" descr="15321252295835546">
            <a:extLst>
              <a:ext uri="{FF2B5EF4-FFF2-40B4-BE49-F238E27FC236}">
                <a16:creationId xmlns:a16="http://schemas.microsoft.com/office/drawing/2014/main" id="{30332762-4671-40E6-AE08-4DC6ABD1F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55882"/>
              </p:ext>
            </p:extLst>
          </p:nvPr>
        </p:nvGraphicFramePr>
        <p:xfrm>
          <a:off x="3190875" y="1160463"/>
          <a:ext cx="475297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r:id="rId4" imgW="34671000" imgH="15363825" progId="">
                  <p:embed/>
                </p:oleObj>
              </mc:Choice>
              <mc:Fallback>
                <p:oleObj r:id="rId4" imgW="34671000" imgH="15363825" progId="">
                  <p:embed/>
                  <p:pic>
                    <p:nvPicPr>
                      <p:cNvPr id="10244" name="Object 2" descr="15321252295835546">
                        <a:extLst>
                          <a:ext uri="{FF2B5EF4-FFF2-40B4-BE49-F238E27FC236}">
                            <a16:creationId xmlns:a16="http://schemas.microsoft.com/office/drawing/2014/main" id="{4A2C8253-D2EA-464B-829F-89B57C82C7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1160463"/>
                        <a:ext cx="475297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">
            <a:extLst>
              <a:ext uri="{FF2B5EF4-FFF2-40B4-BE49-F238E27FC236}">
                <a16:creationId xmlns:a16="http://schemas.microsoft.com/office/drawing/2014/main" id="{BA1ABA7B-0D4C-45D5-B208-0D911E20C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379" y="3563234"/>
            <a:ext cx="807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800" b="1" dirty="0">
                <a:latin typeface="+mn-lt"/>
              </a:rPr>
              <a:t>Notice:</a:t>
            </a:r>
            <a:r>
              <a:rPr kumimoji="0" lang="zh-CN" altLang="en-US" sz="2800" b="1" dirty="0">
                <a:latin typeface="+mn-lt"/>
              </a:rPr>
              <a:t> </a:t>
            </a:r>
            <a:r>
              <a:rPr kumimoji="0" lang="en-US" altLang="zh-CN" sz="2800" b="1" dirty="0">
                <a:latin typeface="+mn-lt"/>
              </a:rPr>
              <a:t>The bound variable </a:t>
            </a:r>
            <a:r>
              <a:rPr kumimoji="0" lang="en-US" altLang="zh-CN" sz="2800" b="1" i="1" dirty="0">
                <a:latin typeface="+mn-lt"/>
              </a:rPr>
              <a:t>x</a:t>
            </a:r>
            <a:r>
              <a:rPr kumimoji="0" lang="en-US" altLang="zh-CN" sz="2800" b="1" dirty="0">
                <a:latin typeface="+mn-lt"/>
              </a:rPr>
              <a:t> is not in </a:t>
            </a:r>
            <a:r>
              <a:rPr kumimoji="0" lang="en-US" altLang="zh-CN" sz="2800" b="1" i="1" dirty="0">
                <a:latin typeface="+mn-lt"/>
              </a:rPr>
              <a:t>P.</a:t>
            </a:r>
            <a:endParaRPr kumimoji="0" lang="zh-CN" altLang="en-US" sz="2800" b="1" dirty="0">
              <a:latin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AF27096-71CE-4DAD-A035-C366693977BF}"/>
              </a:ext>
            </a:extLst>
          </p:cNvPr>
          <p:cNvSpPr txBox="1">
            <a:spLocks noChangeArrowheads="1"/>
          </p:cNvSpPr>
          <p:nvPr/>
        </p:nvSpPr>
        <p:spPr>
          <a:xfrm>
            <a:off x="2194379" y="4284151"/>
            <a:ext cx="9632948" cy="34845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zh-CN" b="1" dirty="0">
                <a:ea typeface="宋体" panose="02010600030101010101" pitchFamily="2" charset="-122"/>
              </a:rPr>
              <a:t>Proof: only for the first formula, the rest are analogous.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graphicFrame>
        <p:nvGraphicFramePr>
          <p:cNvPr id="19" name="Object 3" descr="15331252295835546">
            <a:extLst>
              <a:ext uri="{FF2B5EF4-FFF2-40B4-BE49-F238E27FC236}">
                <a16:creationId xmlns:a16="http://schemas.microsoft.com/office/drawing/2014/main" id="{5A3D3625-0E5C-479F-909D-6A7A84925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254657"/>
              </p:ext>
            </p:extLst>
          </p:nvPr>
        </p:nvGraphicFramePr>
        <p:xfrm>
          <a:off x="2793546" y="5004339"/>
          <a:ext cx="7993063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5" r:id="rId6" imgW="63417450" imgH="11410950" progId="">
                  <p:embed/>
                </p:oleObj>
              </mc:Choice>
              <mc:Fallback>
                <p:oleObj r:id="rId6" imgW="63417450" imgH="11410950" progId="">
                  <p:embed/>
                  <p:pic>
                    <p:nvPicPr>
                      <p:cNvPr id="33800" name="Object 3" descr="15331252295835546">
                        <a:extLst>
                          <a:ext uri="{FF2B5EF4-FFF2-40B4-BE49-F238E27FC236}">
                            <a16:creationId xmlns:a16="http://schemas.microsoft.com/office/drawing/2014/main" id="{02044189-D1B2-49D6-824D-FEEC1F0B5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546" y="5004339"/>
                        <a:ext cx="7993063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0E4D8429-F548-4DA9-B829-D910A2278322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03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Distributive laws of quantifiers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D901B209-6765-4886-999D-B77F007A727D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1" y="1143000"/>
            <a:ext cx="1016725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zh-CN" dirty="0">
                <a:ea typeface="宋体" panose="02010600030101010101" pitchFamily="2" charset="-122"/>
              </a:rPr>
              <a:t>we can 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distribute a universal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quantifier over a conjunction</a:t>
            </a:r>
            <a:r>
              <a:rPr lang="zh-CN" altLang="zh-CN" dirty="0">
                <a:ea typeface="宋体" panose="02010600030101010101" pitchFamily="2" charset="-122"/>
              </a:rPr>
              <a:t>. Furthermore, we can also 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distribute an existential quantifier over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a disjunction</a:t>
            </a:r>
            <a:r>
              <a:rPr lang="zh-CN" altLang="zh-CN" dirty="0">
                <a:ea typeface="宋体" panose="02010600030101010101" pitchFamily="2" charset="-122"/>
              </a:rPr>
              <a:t>.</a:t>
            </a:r>
          </a:p>
          <a:p>
            <a:endParaRPr lang="zh-CN" altLang="en-US" b="1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2400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zh-CN" sz="2400" b="1" dirty="0">
                <a:ea typeface="宋体" panose="02010600030101010101" pitchFamily="2" charset="-122"/>
              </a:rPr>
              <a:t>Proof: Only the first formula is proved.</a:t>
            </a:r>
          </a:p>
        </p:txBody>
      </p:sp>
      <p:graphicFrame>
        <p:nvGraphicFramePr>
          <p:cNvPr id="17" name="Object 2" descr="15341252295835546">
            <a:extLst>
              <a:ext uri="{FF2B5EF4-FFF2-40B4-BE49-F238E27FC236}">
                <a16:creationId xmlns:a16="http://schemas.microsoft.com/office/drawing/2014/main" id="{E25C7A34-135F-41F0-95D4-3CE281450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129017"/>
              </p:ext>
            </p:extLst>
          </p:nvPr>
        </p:nvGraphicFramePr>
        <p:xfrm>
          <a:off x="4469150" y="2683329"/>
          <a:ext cx="48974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r:id="rId4" imgW="39938325" imgH="7458075" progId="">
                  <p:embed/>
                </p:oleObj>
              </mc:Choice>
              <mc:Fallback>
                <p:oleObj r:id="rId4" imgW="39938325" imgH="7458075" progId="">
                  <p:embed/>
                  <p:pic>
                    <p:nvPicPr>
                      <p:cNvPr id="12292" name="Object 2" descr="15341252295835546">
                        <a:extLst>
                          <a:ext uri="{FF2B5EF4-FFF2-40B4-BE49-F238E27FC236}">
                            <a16:creationId xmlns:a16="http://schemas.microsoft.com/office/drawing/2014/main" id="{39B8F0F7-9543-45AF-8FBB-BE13A3FDB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9150" y="2683329"/>
                        <a:ext cx="4897437" cy="9144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 descr="15351252295835546">
            <a:extLst>
              <a:ext uri="{FF2B5EF4-FFF2-40B4-BE49-F238E27FC236}">
                <a16:creationId xmlns:a16="http://schemas.microsoft.com/office/drawing/2014/main" id="{2BF42834-E6D8-4FF9-A422-1E0CAF18C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90818"/>
              </p:ext>
            </p:extLst>
          </p:nvPr>
        </p:nvGraphicFramePr>
        <p:xfrm>
          <a:off x="3192007" y="4612928"/>
          <a:ext cx="74517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r:id="rId6" imgW="62103000" imgH="15363825" progId="">
                  <p:embed/>
                </p:oleObj>
              </mc:Choice>
              <mc:Fallback>
                <p:oleObj r:id="rId6" imgW="62103000" imgH="15363825" progId="">
                  <p:embed/>
                  <p:pic>
                    <p:nvPicPr>
                      <p:cNvPr id="34824" name="Object 3" descr="15351252295835546">
                        <a:extLst>
                          <a:ext uri="{FF2B5EF4-FFF2-40B4-BE49-F238E27FC236}">
                            <a16:creationId xmlns:a16="http://schemas.microsoft.com/office/drawing/2014/main" id="{608C71FA-1E26-4167-98D5-629020B3DB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007" y="4612928"/>
                        <a:ext cx="7451725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DAF3C4C7-D97F-4E30-8C45-A059F2D214D8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量词分配律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4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Distributive laws of quantifiers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D99A2BD9-5CE2-46E3-96DE-D708958DC0A9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1" y="1054005"/>
            <a:ext cx="10227129" cy="1598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W</a:t>
            </a:r>
            <a:r>
              <a:rPr lang="zh-CN" altLang="zh-CN" sz="2400" b="1" dirty="0">
                <a:ea typeface="宋体" panose="02010600030101010101" pitchFamily="2" charset="-122"/>
              </a:rPr>
              <a:t>e </a:t>
            </a:r>
            <a:r>
              <a:rPr lang="zh-CN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cannot</a:t>
            </a:r>
            <a:r>
              <a:rPr lang="zh-CN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 distribute a universal quantifier over a disjunction</a:t>
            </a:r>
            <a:r>
              <a:rPr lang="zh-CN" altLang="zh-CN" sz="2400" b="1" dirty="0">
                <a:ea typeface="宋体" panose="02010600030101010101" pitchFamily="2" charset="-122"/>
              </a:rPr>
              <a:t>, </a:t>
            </a:r>
            <a:r>
              <a:rPr lang="zh-CN" altLang="zh-CN" sz="2400" b="1" dirty="0">
                <a:solidFill>
                  <a:srgbClr val="0070C0"/>
                </a:solidFill>
                <a:ea typeface="宋体" panose="02010600030101010101" pitchFamily="2" charset="-122"/>
              </a:rPr>
              <a:t>nor can we distribute an existential quantifier over a conjunction</a:t>
            </a:r>
            <a:r>
              <a:rPr lang="zh-CN" altLang="zh-CN" sz="2400" b="1" dirty="0">
                <a:ea typeface="宋体" panose="02010600030101010101" pitchFamily="2" charset="-122"/>
              </a:rPr>
              <a:t>.</a:t>
            </a:r>
          </a:p>
          <a:p>
            <a:pPr>
              <a:buFontTx/>
              <a:buNone/>
            </a:pPr>
            <a:r>
              <a:rPr lang="en-US" altLang="zh-CN" sz="2200" b="1" dirty="0">
                <a:ea typeface="宋体" panose="02010600030101010101" pitchFamily="2" charset="-122"/>
              </a:rPr>
              <a:t>Example</a:t>
            </a:r>
            <a:r>
              <a:rPr lang="zh-CN" altLang="en-US" sz="2200" b="1" dirty="0">
                <a:ea typeface="宋体" panose="02010600030101010101" pitchFamily="2" charset="-122"/>
              </a:rPr>
              <a:t>：</a:t>
            </a:r>
            <a:r>
              <a:rPr lang="en-US" altLang="zh-CN" sz="2200" b="1" dirty="0">
                <a:ea typeface="宋体" panose="02010600030101010101" pitchFamily="2" charset="-122"/>
              </a:rPr>
              <a:t>Domain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is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a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set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of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people.</a:t>
            </a:r>
            <a:endParaRPr lang="zh-CN" altLang="en-US" sz="2200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200" b="1" dirty="0">
                <a:ea typeface="宋体" panose="02010600030101010101" pitchFamily="2" charset="-122"/>
              </a:rPr>
              <a:t>        </a:t>
            </a:r>
            <a:r>
              <a:rPr lang="en-US" altLang="zh-CN" sz="2200" b="1" i="1" dirty="0">
                <a:ea typeface="宋体" panose="02010600030101010101" pitchFamily="2" charset="-122"/>
              </a:rPr>
              <a:t>A</a:t>
            </a:r>
            <a:r>
              <a:rPr lang="en-US" altLang="zh-CN" sz="2200" b="1" dirty="0">
                <a:ea typeface="宋体" panose="02010600030101010101" pitchFamily="2" charset="-122"/>
              </a:rPr>
              <a:t>(</a:t>
            </a:r>
            <a:r>
              <a:rPr lang="en-US" altLang="zh-CN" sz="2200" b="1" i="1" dirty="0">
                <a:ea typeface="宋体" panose="02010600030101010101" pitchFamily="2" charset="-122"/>
              </a:rPr>
              <a:t>x</a:t>
            </a:r>
            <a:r>
              <a:rPr lang="en-US" altLang="zh-CN" sz="2200" b="1" dirty="0">
                <a:ea typeface="宋体" panose="02010600030101010101" pitchFamily="2" charset="-122"/>
              </a:rPr>
              <a:t>)</a:t>
            </a:r>
            <a:r>
              <a:rPr lang="zh-CN" altLang="en-US" sz="2200" b="1" dirty="0">
                <a:ea typeface="宋体" panose="02010600030101010101" pitchFamily="2" charset="-122"/>
              </a:rPr>
              <a:t>：</a:t>
            </a:r>
            <a:r>
              <a:rPr lang="en-US" altLang="zh-CN" sz="2200" b="1" i="1" dirty="0">
                <a:ea typeface="宋体" panose="02010600030101010101" pitchFamily="2" charset="-122"/>
              </a:rPr>
              <a:t>x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is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female.</a:t>
            </a:r>
            <a:r>
              <a:rPr lang="zh-CN" altLang="en-US" sz="2200" b="1" dirty="0">
                <a:ea typeface="宋体" panose="02010600030101010101" pitchFamily="2" charset="-122"/>
              </a:rPr>
              <a:t>    </a:t>
            </a:r>
            <a:r>
              <a:rPr lang="en-US" altLang="zh-CN" sz="2200" b="1" i="1" dirty="0">
                <a:ea typeface="宋体" panose="02010600030101010101" pitchFamily="2" charset="-122"/>
              </a:rPr>
              <a:t>B</a:t>
            </a:r>
            <a:r>
              <a:rPr lang="en-US" altLang="zh-CN" sz="2200" b="1" dirty="0">
                <a:ea typeface="宋体" panose="02010600030101010101" pitchFamily="2" charset="-122"/>
              </a:rPr>
              <a:t>(</a:t>
            </a:r>
            <a:r>
              <a:rPr lang="en-US" altLang="zh-CN" sz="2200" b="1" i="1" dirty="0">
                <a:ea typeface="宋体" panose="02010600030101010101" pitchFamily="2" charset="-122"/>
              </a:rPr>
              <a:t>x</a:t>
            </a:r>
            <a:r>
              <a:rPr lang="en-US" altLang="zh-CN" sz="2200" b="1" dirty="0">
                <a:ea typeface="宋体" panose="02010600030101010101" pitchFamily="2" charset="-122"/>
              </a:rPr>
              <a:t>)</a:t>
            </a:r>
            <a:r>
              <a:rPr lang="zh-CN" altLang="en-US" sz="2200" b="1" dirty="0">
                <a:ea typeface="宋体" panose="02010600030101010101" pitchFamily="2" charset="-122"/>
              </a:rPr>
              <a:t>：</a:t>
            </a:r>
            <a:r>
              <a:rPr lang="en-US" altLang="zh-CN" sz="2200" b="1" i="1" dirty="0">
                <a:ea typeface="宋体" panose="02010600030101010101" pitchFamily="2" charset="-122"/>
              </a:rPr>
              <a:t>x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is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male</a:t>
            </a:r>
            <a:r>
              <a:rPr lang="zh-CN" altLang="en-US" sz="2200" b="1" dirty="0"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ea typeface="宋体" panose="02010600030101010101" pitchFamily="2" charset="-122"/>
              </a:rPr>
              <a:t>			</a:t>
            </a:r>
            <a:endParaRPr lang="zh-CN" altLang="en-US" sz="2200" b="1" dirty="0">
              <a:ea typeface="宋体" panose="02010600030101010101" pitchFamily="2" charset="-122"/>
            </a:endParaRPr>
          </a:p>
          <a:p>
            <a:endParaRPr lang="zh-CN" altLang="en-US" sz="2200" b="1" dirty="0">
              <a:ea typeface="宋体" panose="02010600030101010101" pitchFamily="2" charset="-122"/>
            </a:endParaRPr>
          </a:p>
          <a:p>
            <a:endParaRPr lang="en-US" altLang="zh-CN" sz="2200" b="1" dirty="0">
              <a:ea typeface="宋体" panose="02010600030101010101" pitchFamily="2" charset="-122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B314D31-8B34-466F-86F0-E2815E07B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333206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2" descr="15361252295835546">
            <a:extLst>
              <a:ext uri="{FF2B5EF4-FFF2-40B4-BE49-F238E27FC236}">
                <a16:creationId xmlns:a16="http://schemas.microsoft.com/office/drawing/2014/main" id="{F63D25DC-548F-4AA6-8C20-BBF8D485A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100735"/>
              </p:ext>
            </p:extLst>
          </p:nvPr>
        </p:nvGraphicFramePr>
        <p:xfrm>
          <a:off x="4594791" y="4659737"/>
          <a:ext cx="49672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r:id="rId4" imgW="45643800" imgH="7458075" progId="">
                  <p:embed/>
                </p:oleObj>
              </mc:Choice>
              <mc:Fallback>
                <p:oleObj r:id="rId4" imgW="45643800" imgH="7458075" progId="">
                  <p:embed/>
                  <p:pic>
                    <p:nvPicPr>
                      <p:cNvPr id="35847" name="Object 2" descr="15361252295835546">
                        <a:extLst>
                          <a:ext uri="{FF2B5EF4-FFF2-40B4-BE49-F238E27FC236}">
                            <a16:creationId xmlns:a16="http://schemas.microsoft.com/office/drawing/2014/main" id="{573D3D1C-D15D-4577-A395-FA5AAF464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791" y="4659737"/>
                        <a:ext cx="496728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 descr="15371252295835546">
            <a:extLst>
              <a:ext uri="{FF2B5EF4-FFF2-40B4-BE49-F238E27FC236}">
                <a16:creationId xmlns:a16="http://schemas.microsoft.com/office/drawing/2014/main" id="{5F721382-7471-4A17-B1FE-D2924A524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009113"/>
              </p:ext>
            </p:extLst>
          </p:nvPr>
        </p:nvGraphicFramePr>
        <p:xfrm>
          <a:off x="4732338" y="2652618"/>
          <a:ext cx="20875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2" r:id="rId6" imgW="19745325" imgH="3514725" progId="">
                  <p:embed/>
                </p:oleObj>
              </mc:Choice>
              <mc:Fallback>
                <p:oleObj r:id="rId6" imgW="19745325" imgH="3514725" progId="">
                  <p:embed/>
                  <p:pic>
                    <p:nvPicPr>
                      <p:cNvPr id="13318" name="Object 3" descr="15371252295835546">
                        <a:extLst>
                          <a:ext uri="{FF2B5EF4-FFF2-40B4-BE49-F238E27FC236}">
                            <a16:creationId xmlns:a16="http://schemas.microsoft.com/office/drawing/2014/main" id="{B60A58D8-1E82-4EC4-AA50-621D43CEB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2652618"/>
                        <a:ext cx="20875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 descr="15381252295835546">
            <a:extLst>
              <a:ext uri="{FF2B5EF4-FFF2-40B4-BE49-F238E27FC236}">
                <a16:creationId xmlns:a16="http://schemas.microsoft.com/office/drawing/2014/main" id="{ABA56767-82C7-42C4-8732-2372F29AA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354626"/>
              </p:ext>
            </p:extLst>
          </p:nvPr>
        </p:nvGraphicFramePr>
        <p:xfrm>
          <a:off x="4479152" y="3033161"/>
          <a:ext cx="25193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3" r:id="rId8" imgW="23040975" imgH="3514725" progId="">
                  <p:embed/>
                </p:oleObj>
              </mc:Choice>
              <mc:Fallback>
                <p:oleObj r:id="rId8" imgW="23040975" imgH="3514725" progId="">
                  <p:embed/>
                  <p:pic>
                    <p:nvPicPr>
                      <p:cNvPr id="13319" name="Object 4" descr="15381252295835546">
                        <a:extLst>
                          <a:ext uri="{FF2B5EF4-FFF2-40B4-BE49-F238E27FC236}">
                            <a16:creationId xmlns:a16="http://schemas.microsoft.com/office/drawing/2014/main" id="{29078BA1-D3DB-4E53-BA7E-89FECF987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152" y="3033161"/>
                        <a:ext cx="251936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 descr="15391252295835546">
            <a:extLst>
              <a:ext uri="{FF2B5EF4-FFF2-40B4-BE49-F238E27FC236}">
                <a16:creationId xmlns:a16="http://schemas.microsoft.com/office/drawing/2014/main" id="{3BA36F9B-BF1F-40EE-B723-0932140CB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088367"/>
              </p:ext>
            </p:extLst>
          </p:nvPr>
        </p:nvGraphicFramePr>
        <p:xfrm>
          <a:off x="4732338" y="3491611"/>
          <a:ext cx="2087562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4" r:id="rId10" imgW="19526250" imgH="3514725" progId="">
                  <p:embed/>
                </p:oleObj>
              </mc:Choice>
              <mc:Fallback>
                <p:oleObj r:id="rId10" imgW="19526250" imgH="3514725" progId="">
                  <p:embed/>
                  <p:pic>
                    <p:nvPicPr>
                      <p:cNvPr id="13320" name="Object 5" descr="15391252295835546">
                        <a:extLst>
                          <a:ext uri="{FF2B5EF4-FFF2-40B4-BE49-F238E27FC236}">
                            <a16:creationId xmlns:a16="http://schemas.microsoft.com/office/drawing/2014/main" id="{A5BD83FD-567B-4430-9E0B-EE949BDAB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3491611"/>
                        <a:ext cx="2087562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 descr="15401252295835546">
            <a:extLst>
              <a:ext uri="{FF2B5EF4-FFF2-40B4-BE49-F238E27FC236}">
                <a16:creationId xmlns:a16="http://schemas.microsoft.com/office/drawing/2014/main" id="{0C92F945-6860-4187-92A9-D0E2A2727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78191"/>
              </p:ext>
            </p:extLst>
          </p:nvPr>
        </p:nvGraphicFramePr>
        <p:xfrm>
          <a:off x="4473796" y="4001103"/>
          <a:ext cx="251936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r:id="rId12" imgW="22164675" imgH="3514725" progId="">
                  <p:embed/>
                </p:oleObj>
              </mc:Choice>
              <mc:Fallback>
                <p:oleObj r:id="rId12" imgW="22164675" imgH="3514725" progId="">
                  <p:embed/>
                  <p:pic>
                    <p:nvPicPr>
                      <p:cNvPr id="13321" name="Object 6" descr="15401252295835546">
                        <a:extLst>
                          <a:ext uri="{FF2B5EF4-FFF2-40B4-BE49-F238E27FC236}">
                            <a16:creationId xmlns:a16="http://schemas.microsoft.com/office/drawing/2014/main" id="{29F950A4-0237-4767-B1D3-460FF904AC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3796" y="4001103"/>
                        <a:ext cx="251936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">
            <a:extLst>
              <a:ext uri="{FF2B5EF4-FFF2-40B4-BE49-F238E27FC236}">
                <a16:creationId xmlns:a16="http://schemas.microsoft.com/office/drawing/2014/main" id="{C355FED7-1963-4809-9AAC-6BC6EF88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5457537"/>
            <a:ext cx="9490516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zh-CN" altLang="zh-CN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understand the second formula above.</a:t>
            </a:r>
            <a:r>
              <a:rPr kumimoji="0" lang="zh-CN" altLang="en-US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Supposed:</a:t>
            </a:r>
            <a:endParaRPr kumimoji="0" lang="zh-CN" altLang="zh-CN" sz="22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):</a:t>
            </a:r>
            <a:r>
              <a:rPr kumimoji="0" lang="zh-CN" altLang="en-US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will use his left hand to hold chopsticks.</a:t>
            </a:r>
            <a:endParaRPr kumimoji="0" lang="zh-CN" altLang="en-US" sz="2200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): </a:t>
            </a:r>
            <a:r>
              <a:rPr kumimoji="0" lang="en-US" altLang="zh-CN" sz="2200" b="1" i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will use his 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right</a:t>
            </a:r>
            <a:r>
              <a:rPr kumimoji="0" lang="zh-CN" altLang="zh-CN" sz="2200" b="1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hand to hold chopsticks.</a:t>
            </a:r>
            <a:endParaRPr kumimoji="0" lang="zh-CN" altLang="en-US" sz="2200" b="1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30FDD5C2-0C53-4484-AE12-1299E041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582" y="4377246"/>
            <a:ext cx="2433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zh-CN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Just</a:t>
            </a:r>
            <a:r>
              <a:rPr kumimoji="0" lang="zh-CN" altLang="en-US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2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satisfied:</a:t>
            </a:r>
            <a:endParaRPr kumimoji="0" lang="zh-CN" altLang="en-US" sz="22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340B1DA7-7E26-4B3B-9B68-56880C2EB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563" y="2609755"/>
            <a:ext cx="8289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True.</a:t>
            </a:r>
            <a:endParaRPr kumimoji="0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8">
            <a:extLst>
              <a:ext uri="{FF2B5EF4-FFF2-40B4-BE49-F238E27FC236}">
                <a16:creationId xmlns:a16="http://schemas.microsoft.com/office/drawing/2014/main" id="{9D096079-EA8D-4303-A8A9-EA4B35E15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059" y="2975698"/>
            <a:ext cx="81144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0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19">
            <a:extLst>
              <a:ext uri="{FF2B5EF4-FFF2-40B4-BE49-F238E27FC236}">
                <a16:creationId xmlns:a16="http://schemas.microsoft.com/office/drawing/2014/main" id="{BBB3198D-E987-4865-8A94-E61D5A717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554" y="3984440"/>
            <a:ext cx="8289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True.</a:t>
            </a:r>
            <a:endParaRPr kumimoji="0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383C598E-EC25-43FB-8AEC-8B8237F6B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058" y="3487259"/>
            <a:ext cx="81144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0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D8B89D3-9F9B-4CEB-A02E-D2A78EE129ED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量词分配律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7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Important Equivalence &amp; tautology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3" name="Object 2" descr="15411252295835546">
            <a:extLst>
              <a:ext uri="{FF2B5EF4-FFF2-40B4-BE49-F238E27FC236}">
                <a16:creationId xmlns:a16="http://schemas.microsoft.com/office/drawing/2014/main" id="{6A05910E-8F82-4C28-85D3-E9069258A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01479"/>
              </p:ext>
            </p:extLst>
          </p:nvPr>
        </p:nvGraphicFramePr>
        <p:xfrm>
          <a:off x="2497137" y="1455068"/>
          <a:ext cx="7997254" cy="3624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r:id="rId4" imgW="51130200" imgH="23260050" progId="">
                  <p:embed/>
                </p:oleObj>
              </mc:Choice>
              <mc:Fallback>
                <p:oleObj r:id="rId4" imgW="51130200" imgH="23260050" progId="">
                  <p:embed/>
                  <p:pic>
                    <p:nvPicPr>
                      <p:cNvPr id="14341" name="Object 2" descr="15411252295835546">
                        <a:extLst>
                          <a:ext uri="{FF2B5EF4-FFF2-40B4-BE49-F238E27FC236}">
                            <a16:creationId xmlns:a16="http://schemas.microsoft.com/office/drawing/2014/main" id="{331E2B6C-9A6A-4017-95F6-E6D154575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7" y="1455068"/>
                        <a:ext cx="7997254" cy="3624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9C8A6F88-BA47-4B47-9843-D8E7C126D24A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等价式与蕴含式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87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Important Equivalence &amp; tautology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2" name="Object 6" descr="15421252295835546">
            <a:extLst>
              <a:ext uri="{FF2B5EF4-FFF2-40B4-BE49-F238E27FC236}">
                <a16:creationId xmlns:a16="http://schemas.microsoft.com/office/drawing/2014/main" id="{E4FA33CB-8630-4473-92E8-D59FD66DE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59148"/>
              </p:ext>
            </p:extLst>
          </p:nvPr>
        </p:nvGraphicFramePr>
        <p:xfrm>
          <a:off x="3318213" y="1596231"/>
          <a:ext cx="7199313" cy="367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r:id="rId4" imgW="53101875" imgH="27212925" progId="">
                  <p:embed/>
                </p:oleObj>
              </mc:Choice>
              <mc:Fallback>
                <p:oleObj r:id="rId4" imgW="53101875" imgH="27212925" progId="">
                  <p:embed/>
                  <p:pic>
                    <p:nvPicPr>
                      <p:cNvPr id="16389" name="Object 6" descr="15421252295835546">
                        <a:extLst>
                          <a:ext uri="{FF2B5EF4-FFF2-40B4-BE49-F238E27FC236}">
                            <a16:creationId xmlns:a16="http://schemas.microsoft.com/office/drawing/2014/main" id="{44F3DB0B-6B0C-48A3-BDD1-364D260CDC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213" y="1596231"/>
                        <a:ext cx="7199313" cy="367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CFABD7FA-AD39-44CD-9FDF-B30612BE5D7F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等价式与蕴含式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84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Important Implications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3" name="Object 6" descr="15431252295835546">
            <a:extLst>
              <a:ext uri="{FF2B5EF4-FFF2-40B4-BE49-F238E27FC236}">
                <a16:creationId xmlns:a16="http://schemas.microsoft.com/office/drawing/2014/main" id="{681F2EAC-1245-433C-824D-876F59034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50832"/>
              </p:ext>
            </p:extLst>
          </p:nvPr>
        </p:nvGraphicFramePr>
        <p:xfrm>
          <a:off x="2943225" y="1995572"/>
          <a:ext cx="7582281" cy="217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r:id="rId4" imgW="53320950" imgH="15363825" progId="">
                  <p:embed/>
                </p:oleObj>
              </mc:Choice>
              <mc:Fallback>
                <p:oleObj r:id="rId4" imgW="53320950" imgH="15363825" progId="">
                  <p:embed/>
                  <p:pic>
                    <p:nvPicPr>
                      <p:cNvPr id="17412" name="Object 6" descr="15431252295835546">
                        <a:extLst>
                          <a:ext uri="{FF2B5EF4-FFF2-40B4-BE49-F238E27FC236}">
                            <a16:creationId xmlns:a16="http://schemas.microsoft.com/office/drawing/2014/main" id="{17B49F62-A877-4AB5-995F-D0B943F56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1995572"/>
                        <a:ext cx="7582281" cy="2176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234F88EE-35A1-4DBE-96AF-A361195CD2BA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等价式与蕴含式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43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Quantifier exchange law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2" name="Object 6" descr="15441252295835546">
            <a:extLst>
              <a:ext uri="{FF2B5EF4-FFF2-40B4-BE49-F238E27FC236}">
                <a16:creationId xmlns:a16="http://schemas.microsoft.com/office/drawing/2014/main" id="{FF727031-CEA6-4C15-AEBC-9B8DFF8D1C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73895"/>
              </p:ext>
            </p:extLst>
          </p:nvPr>
        </p:nvGraphicFramePr>
        <p:xfrm>
          <a:off x="3240956" y="1476028"/>
          <a:ext cx="6553200" cy="460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r:id="rId4" imgW="44329350" imgH="31156275" progId="">
                  <p:embed/>
                </p:oleObj>
              </mc:Choice>
              <mc:Fallback>
                <p:oleObj r:id="rId4" imgW="44329350" imgH="31156275" progId="">
                  <p:embed/>
                  <p:pic>
                    <p:nvPicPr>
                      <p:cNvPr id="18436" name="Object 6" descr="15441252295835546">
                        <a:extLst>
                          <a:ext uri="{FF2B5EF4-FFF2-40B4-BE49-F238E27FC236}">
                            <a16:creationId xmlns:a16="http://schemas.microsoft.com/office/drawing/2014/main" id="{AD8E07E8-4D8F-4934-9415-CD6DFA16BF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956" y="1476028"/>
                        <a:ext cx="6553200" cy="460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789E1B37-9181-4DE9-9CBE-B6802541C893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等价式与蕴含式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0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The law for memory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03212C58-18C5-4C49-B153-4933DDC685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21050" y="1203325"/>
            <a:ext cx="6553200" cy="5472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F16747C-AE3E-4FF1-8C0E-1C372F5FB76A}"/>
              </a:ext>
            </a:extLst>
          </p:cNvPr>
          <p:cNvGrpSpPr>
            <a:grpSpLocks/>
          </p:cNvGrpSpPr>
          <p:nvPr/>
        </p:nvGrpSpPr>
        <p:grpSpPr bwMode="auto">
          <a:xfrm>
            <a:off x="4082256" y="1712118"/>
            <a:ext cx="5462588" cy="4632325"/>
            <a:chOff x="1320" y="832"/>
            <a:chExt cx="3441" cy="2918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BF21BB34-A1A0-4300-80B9-2D8DA8B7E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842"/>
              <a:ext cx="721" cy="357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644A775F-0635-4FAD-8030-B6D09A78F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7" y="832"/>
              <a:ext cx="721" cy="357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D990C0F6-7156-41F5-96AA-404202F99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562"/>
              <a:ext cx="719" cy="353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4B7088FD-EC71-463F-BE39-6AAF30081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1557"/>
              <a:ext cx="719" cy="358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C985CE0A-8ED1-4F44-B20C-BA520EF54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362"/>
              <a:ext cx="719" cy="358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139F2547-D5E3-4382-B457-B94F6109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2362"/>
              <a:ext cx="719" cy="353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825FAE52-3199-49A7-B392-DB1226E3A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3385"/>
              <a:ext cx="719" cy="358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3132A317-EBF0-4D37-BBD9-6546A6401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3345"/>
              <a:ext cx="718" cy="405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949D9D48-3953-4A56-A052-373B06354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1" y="1021"/>
              <a:ext cx="6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E34E2CC9-9EAF-49D9-AEAE-DD93A9431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199"/>
              <a:ext cx="504" cy="358"/>
            </a:xfrm>
            <a:prstGeom prst="line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9611" tIns="44806" rIns="89611" bIns="44806"/>
            <a:lstStyle/>
            <a:p>
              <a:pPr>
                <a:spcBef>
                  <a:spcPct val="0"/>
                </a:spcBef>
              </a:pPr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69554064-41ED-4E00-895C-C7B37F099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3" y="1199"/>
              <a:ext cx="504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E7E56AF9-7A68-4ECF-BF4F-96349E211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" y="1915"/>
              <a:ext cx="0" cy="4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E734233A-D705-4C28-A6C7-4EA3789F4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740"/>
              <a:ext cx="613" cy="6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67B7E9A9-B87B-42E6-A757-ABBB9B4D8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4" y="1915"/>
              <a:ext cx="0" cy="4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FF749051-D3E2-4759-987D-A32793187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6" y="2720"/>
              <a:ext cx="538" cy="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524AE5A4-0FC9-4461-8A49-26770114D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4" y="3524"/>
              <a:ext cx="60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B1B39585-1600-41DF-9C2E-6A1E5622E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1021"/>
              <a:ext cx="30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6C2E90D2-60C5-45D2-AA08-EF465836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1289"/>
              <a:ext cx="30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B08D927D-0691-4469-B86A-B757073B6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2004"/>
              <a:ext cx="303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F22E2D3E-8D09-47F4-A650-963DBC509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" y="1289"/>
              <a:ext cx="303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639F5FCA-16B7-4D5E-8219-4B114F925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2004"/>
              <a:ext cx="30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FB4AE264-AC71-46A2-A88B-EE3DE20A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2876"/>
              <a:ext cx="30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E5003277-342A-4A92-8D8B-337B3BC15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2720"/>
              <a:ext cx="302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D151F712-E5FF-487F-A6C0-0EC872BAB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" y="3210"/>
              <a:ext cx="303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611" tIns="44806" rIns="89611" bIns="44806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9" name="Object 2" descr="15451252295835546">
              <a:extLst>
                <a:ext uri="{FF2B5EF4-FFF2-40B4-BE49-F238E27FC236}">
                  <a16:creationId xmlns:a16="http://schemas.microsoft.com/office/drawing/2014/main" id="{A1064A41-26E5-4119-BAFA-9F604F7E934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8972230"/>
                </p:ext>
              </p:extLst>
            </p:nvPr>
          </p:nvGraphicFramePr>
          <p:xfrm>
            <a:off x="2063" y="911"/>
            <a:ext cx="67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5" r:id="rId4" imgW="10534650" imgH="3514725" progId="">
                    <p:embed/>
                  </p:oleObj>
                </mc:Choice>
                <mc:Fallback>
                  <p:oleObj r:id="rId4" imgW="10534650" imgH="3514725" progId="">
                    <p:embed/>
                    <p:pic>
                      <p:nvPicPr>
                        <p:cNvPr id="19503" name="Object 2" descr="15451252295835546">
                          <a:extLst>
                            <a:ext uri="{FF2B5EF4-FFF2-40B4-BE49-F238E27FC236}">
                              <a16:creationId xmlns:a16="http://schemas.microsoft.com/office/drawing/2014/main" id="{C6D0FD9E-B4F0-4FAC-8D27-F26E07F390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3" y="911"/>
                          <a:ext cx="670" cy="220"/>
                        </a:xfrm>
                        <a:prstGeom prst="rect">
                          <a:avLst/>
                        </a:prstGeom>
                        <a:solidFill>
                          <a:srgbClr val="F2F2F2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" descr="15461252295835546">
              <a:extLst>
                <a:ext uri="{FF2B5EF4-FFF2-40B4-BE49-F238E27FC236}">
                  <a16:creationId xmlns:a16="http://schemas.microsoft.com/office/drawing/2014/main" id="{14DFCB27-ACA1-4DB4-8281-75BA1467CC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9" y="890"/>
            <a:ext cx="68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6" r:id="rId6" imgW="10534650" imgH="3514725" progId="">
                    <p:embed/>
                  </p:oleObj>
                </mc:Choice>
                <mc:Fallback>
                  <p:oleObj r:id="rId6" imgW="10534650" imgH="3514725" progId="">
                    <p:embed/>
                    <p:pic>
                      <p:nvPicPr>
                        <p:cNvPr id="19504" name="Object 3" descr="15461252295835546">
                          <a:extLst>
                            <a:ext uri="{FF2B5EF4-FFF2-40B4-BE49-F238E27FC236}">
                              <a16:creationId xmlns:a16="http://schemas.microsoft.com/office/drawing/2014/main" id="{017C1AAF-946B-4561-B013-4CA718D79C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890"/>
                          <a:ext cx="68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" descr="15471252295835546">
              <a:extLst>
                <a:ext uri="{FF2B5EF4-FFF2-40B4-BE49-F238E27FC236}">
                  <a16:creationId xmlns:a16="http://schemas.microsoft.com/office/drawing/2014/main" id="{D2B77A94-F3E2-45FC-BC80-C12901930D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8" y="1608"/>
            <a:ext cx="68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7" r:id="rId8" imgW="10096500" imgH="3514725" progId="">
                    <p:embed/>
                  </p:oleObj>
                </mc:Choice>
                <mc:Fallback>
                  <p:oleObj r:id="rId8" imgW="10096500" imgH="3514725" progId="">
                    <p:embed/>
                    <p:pic>
                      <p:nvPicPr>
                        <p:cNvPr id="19505" name="Object 4" descr="15471252295835546">
                          <a:extLst>
                            <a:ext uri="{FF2B5EF4-FFF2-40B4-BE49-F238E27FC236}">
                              <a16:creationId xmlns:a16="http://schemas.microsoft.com/office/drawing/2014/main" id="{FAF9BF1A-1CF8-4243-91D9-B6118861BD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608"/>
                          <a:ext cx="68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5" descr="15481252295835546">
              <a:extLst>
                <a:ext uri="{FF2B5EF4-FFF2-40B4-BE49-F238E27FC236}">
                  <a16:creationId xmlns:a16="http://schemas.microsoft.com/office/drawing/2014/main" id="{9E9EE2BA-F9A8-4773-9D6E-F0EFFF3F71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3513318"/>
                </p:ext>
              </p:extLst>
            </p:nvPr>
          </p:nvGraphicFramePr>
          <p:xfrm>
            <a:off x="4059" y="1608"/>
            <a:ext cx="68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8" r:id="rId10" imgW="10096500" imgH="3514725" progId="">
                    <p:embed/>
                  </p:oleObj>
                </mc:Choice>
                <mc:Fallback>
                  <p:oleObj r:id="rId10" imgW="10096500" imgH="3514725" progId="">
                    <p:embed/>
                    <p:pic>
                      <p:nvPicPr>
                        <p:cNvPr id="19506" name="Object 5" descr="15481252295835546">
                          <a:extLst>
                            <a:ext uri="{FF2B5EF4-FFF2-40B4-BE49-F238E27FC236}">
                              <a16:creationId xmlns:a16="http://schemas.microsoft.com/office/drawing/2014/main" id="{83E9B80D-05FF-466A-BD53-922EF7B290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608"/>
                          <a:ext cx="681" cy="234"/>
                        </a:xfrm>
                        <a:prstGeom prst="rect">
                          <a:avLst/>
                        </a:prstGeom>
                        <a:solidFill>
                          <a:srgbClr val="F2F2F2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6" descr="15491252295835546">
              <a:extLst>
                <a:ext uri="{FF2B5EF4-FFF2-40B4-BE49-F238E27FC236}">
                  <a16:creationId xmlns:a16="http://schemas.microsoft.com/office/drawing/2014/main" id="{97AE952C-2A13-4E8A-9255-2CD07B820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8" y="2425"/>
            <a:ext cx="68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9" r:id="rId12" imgW="10096500" imgH="3514725" progId="">
                    <p:embed/>
                  </p:oleObj>
                </mc:Choice>
                <mc:Fallback>
                  <p:oleObj r:id="rId12" imgW="10096500" imgH="3514725" progId="">
                    <p:embed/>
                    <p:pic>
                      <p:nvPicPr>
                        <p:cNvPr id="19507" name="Object 6" descr="15491252295835546">
                          <a:extLst>
                            <a:ext uri="{FF2B5EF4-FFF2-40B4-BE49-F238E27FC236}">
                              <a16:creationId xmlns:a16="http://schemas.microsoft.com/office/drawing/2014/main" id="{5E36657A-0A1E-4143-A48B-81E948B1A0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425"/>
                          <a:ext cx="68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7" descr="15501252295835546">
              <a:extLst>
                <a:ext uri="{FF2B5EF4-FFF2-40B4-BE49-F238E27FC236}">
                  <a16:creationId xmlns:a16="http://schemas.microsoft.com/office/drawing/2014/main" id="{09368A81-F76F-48C1-AB1E-73AD13C325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9" y="2425"/>
            <a:ext cx="681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0" r:id="rId12" imgW="10096500" imgH="3514725" progId="">
                    <p:embed/>
                  </p:oleObj>
                </mc:Choice>
                <mc:Fallback>
                  <p:oleObj r:id="rId12" imgW="10096500" imgH="3514725" progId="">
                    <p:embed/>
                    <p:pic>
                      <p:nvPicPr>
                        <p:cNvPr id="19508" name="Object 7" descr="15501252295835546">
                          <a:extLst>
                            <a:ext uri="{FF2B5EF4-FFF2-40B4-BE49-F238E27FC236}">
                              <a16:creationId xmlns:a16="http://schemas.microsoft.com/office/drawing/2014/main" id="{D87202EF-6524-4718-A332-CCF546B66C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425"/>
                          <a:ext cx="681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8" descr="15511252295835546">
              <a:extLst>
                <a:ext uri="{FF2B5EF4-FFF2-40B4-BE49-F238E27FC236}">
                  <a16:creationId xmlns:a16="http://schemas.microsoft.com/office/drawing/2014/main" id="{107178D8-9648-4404-A8FB-333A02ECFD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09" y="3430"/>
            <a:ext cx="680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1" r:id="rId12" imgW="9658350" imgH="3514725" progId="">
                    <p:embed/>
                  </p:oleObj>
                </mc:Choice>
                <mc:Fallback>
                  <p:oleObj r:id="rId12" imgW="9658350" imgH="3514725" progId="">
                    <p:embed/>
                    <p:pic>
                      <p:nvPicPr>
                        <p:cNvPr id="19509" name="Object 8" descr="15511252295835546">
                          <a:extLst>
                            <a:ext uri="{FF2B5EF4-FFF2-40B4-BE49-F238E27FC236}">
                              <a16:creationId xmlns:a16="http://schemas.microsoft.com/office/drawing/2014/main" id="{ECC95B6D-5C14-4B3D-BA1F-FEB038B401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3430"/>
                          <a:ext cx="680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9" descr="15521252295835546">
              <a:extLst>
                <a:ext uri="{FF2B5EF4-FFF2-40B4-BE49-F238E27FC236}">
                  <a16:creationId xmlns:a16="http://schemas.microsoft.com/office/drawing/2014/main" id="{E1B45C05-0366-4B13-949E-C3A75A6B96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9" y="3396"/>
            <a:ext cx="726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2" r:id="rId12" imgW="9658350" imgH="3514725" progId="">
                    <p:embed/>
                  </p:oleObj>
                </mc:Choice>
                <mc:Fallback>
                  <p:oleObj r:id="rId12" imgW="9658350" imgH="3514725" progId="">
                    <p:embed/>
                    <p:pic>
                      <p:nvPicPr>
                        <p:cNvPr id="19510" name="Object 9" descr="15521252295835546">
                          <a:extLst>
                            <a:ext uri="{FF2B5EF4-FFF2-40B4-BE49-F238E27FC236}">
                              <a16:creationId xmlns:a16="http://schemas.microsoft.com/office/drawing/2014/main" id="{3E516221-873B-4881-8644-685A56040A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3396"/>
                          <a:ext cx="726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10" descr="15531252295835546">
              <a:extLst>
                <a:ext uri="{FF2B5EF4-FFF2-40B4-BE49-F238E27FC236}">
                  <a16:creationId xmlns:a16="http://schemas.microsoft.com/office/drawing/2014/main" id="{9F0EEBFD-AE4E-4735-A4C0-2AFA543C4D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1" y="1071"/>
            <a:ext cx="227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3" r:id="rId12" imgW="3076575" imgH="2847975" progId="">
                    <p:embed/>
                  </p:oleObj>
                </mc:Choice>
                <mc:Fallback>
                  <p:oleObj r:id="rId12" imgW="3076575" imgH="2847975" progId="">
                    <p:embed/>
                    <p:pic>
                      <p:nvPicPr>
                        <p:cNvPr id="19511" name="Object 10" descr="15531252295835546">
                          <a:extLst>
                            <a:ext uri="{FF2B5EF4-FFF2-40B4-BE49-F238E27FC236}">
                              <a16:creationId xmlns:a16="http://schemas.microsoft.com/office/drawing/2014/main" id="{6BA3011E-C3E2-46A5-BC4B-DE44CCCA34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071"/>
                          <a:ext cx="227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11" descr="15541252295835546">
              <a:extLst>
                <a:ext uri="{FF2B5EF4-FFF2-40B4-BE49-F238E27FC236}">
                  <a16:creationId xmlns:a16="http://schemas.microsoft.com/office/drawing/2014/main" id="{9236FF4D-1419-4F32-9A16-2E3BA42264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1304"/>
            <a:ext cx="27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4" r:id="rId12" imgW="3295650" imgH="2847975" progId="">
                    <p:embed/>
                  </p:oleObj>
                </mc:Choice>
                <mc:Fallback>
                  <p:oleObj r:id="rId12" imgW="3295650" imgH="2847975" progId="">
                    <p:embed/>
                    <p:pic>
                      <p:nvPicPr>
                        <p:cNvPr id="19512" name="Object 11" descr="15541252295835546">
                          <a:extLst>
                            <a:ext uri="{FF2B5EF4-FFF2-40B4-BE49-F238E27FC236}">
                              <a16:creationId xmlns:a16="http://schemas.microsoft.com/office/drawing/2014/main" id="{549009E6-1E34-46BE-BFAD-6DFBA9B96A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304"/>
                          <a:ext cx="27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2" descr="15551252295835546">
              <a:extLst>
                <a:ext uri="{FF2B5EF4-FFF2-40B4-BE49-F238E27FC236}">
                  <a16:creationId xmlns:a16="http://schemas.microsoft.com/office/drawing/2014/main" id="{141567EE-741B-4F80-92E7-90592DC257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1" y="1979"/>
            <a:ext cx="27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5" r:id="rId12" imgW="3295650" imgH="2847975" progId="">
                    <p:embed/>
                  </p:oleObj>
                </mc:Choice>
                <mc:Fallback>
                  <p:oleObj r:id="rId12" imgW="3295650" imgH="2847975" progId="">
                    <p:embed/>
                    <p:pic>
                      <p:nvPicPr>
                        <p:cNvPr id="19513" name="Object 12" descr="15551252295835546">
                          <a:extLst>
                            <a:ext uri="{FF2B5EF4-FFF2-40B4-BE49-F238E27FC236}">
                              <a16:creationId xmlns:a16="http://schemas.microsoft.com/office/drawing/2014/main" id="{AA1DB400-4A56-48F2-88EE-F1710B3D8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1979"/>
                          <a:ext cx="27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13" descr="15561252295835546">
              <a:extLst>
                <a:ext uri="{FF2B5EF4-FFF2-40B4-BE49-F238E27FC236}">
                  <a16:creationId xmlns:a16="http://schemas.microsoft.com/office/drawing/2014/main" id="{FB1967BC-94D2-4D5F-B41D-FAE8F16907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42" y="1253"/>
            <a:ext cx="27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6" r:id="rId12" imgW="3295650" imgH="3076575" progId="">
                    <p:embed/>
                  </p:oleObj>
                </mc:Choice>
                <mc:Fallback>
                  <p:oleObj r:id="rId12" imgW="3295650" imgH="3076575" progId="">
                    <p:embed/>
                    <p:pic>
                      <p:nvPicPr>
                        <p:cNvPr id="19514" name="Object 13" descr="15561252295835546">
                          <a:extLst>
                            <a:ext uri="{FF2B5EF4-FFF2-40B4-BE49-F238E27FC236}">
                              <a16:creationId xmlns:a16="http://schemas.microsoft.com/office/drawing/2014/main" id="{2B443A9E-2783-4183-A77E-9AB9AE5950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253"/>
                          <a:ext cx="27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4" descr="15571252295835546">
              <a:extLst>
                <a:ext uri="{FF2B5EF4-FFF2-40B4-BE49-F238E27FC236}">
                  <a16:creationId xmlns:a16="http://schemas.microsoft.com/office/drawing/2014/main" id="{780BE5CF-24D4-4A3E-94F4-889026CF5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14" y="2024"/>
            <a:ext cx="27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7" r:id="rId12" imgW="3295650" imgH="3076575" progId="">
                    <p:embed/>
                  </p:oleObj>
                </mc:Choice>
                <mc:Fallback>
                  <p:oleObj r:id="rId12" imgW="3295650" imgH="3076575" progId="">
                    <p:embed/>
                    <p:pic>
                      <p:nvPicPr>
                        <p:cNvPr id="19515" name="Object 14" descr="15571252295835546">
                          <a:extLst>
                            <a:ext uri="{FF2B5EF4-FFF2-40B4-BE49-F238E27FC236}">
                              <a16:creationId xmlns:a16="http://schemas.microsoft.com/office/drawing/2014/main" id="{14C82BC7-67F4-4D60-AB3C-DD9DC73108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024"/>
                          <a:ext cx="27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5" descr="15581252295835546">
              <a:extLst>
                <a:ext uri="{FF2B5EF4-FFF2-40B4-BE49-F238E27FC236}">
                  <a16:creationId xmlns:a16="http://schemas.microsoft.com/office/drawing/2014/main" id="{85EDDEDE-0D61-4FF2-B0C6-2DDC77188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7" y="2840"/>
            <a:ext cx="27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8" r:id="rId12" imgW="3295650" imgH="3076575" progId="">
                    <p:embed/>
                  </p:oleObj>
                </mc:Choice>
                <mc:Fallback>
                  <p:oleObj r:id="rId12" imgW="3295650" imgH="3076575" progId="">
                    <p:embed/>
                    <p:pic>
                      <p:nvPicPr>
                        <p:cNvPr id="19516" name="Object 15" descr="15581252295835546">
                          <a:extLst>
                            <a:ext uri="{FF2B5EF4-FFF2-40B4-BE49-F238E27FC236}">
                              <a16:creationId xmlns:a16="http://schemas.microsoft.com/office/drawing/2014/main" id="{455A17B7-DC3D-43BD-A496-4566481C26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840"/>
                          <a:ext cx="27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3" name="Object 16" descr="15591252295835546">
              <a:extLst>
                <a:ext uri="{FF2B5EF4-FFF2-40B4-BE49-F238E27FC236}">
                  <a16:creationId xmlns:a16="http://schemas.microsoft.com/office/drawing/2014/main" id="{9A045239-439A-4D02-AB84-8F4E00311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2883"/>
              <a:ext cx="27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Object 17" descr="15601252295835546">
              <a:extLst>
                <a:ext uri="{FF2B5EF4-FFF2-40B4-BE49-F238E27FC236}">
                  <a16:creationId xmlns:a16="http://schemas.microsoft.com/office/drawing/2014/main" id="{E933CECB-F4C4-4C4F-81B2-9F704B8C8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3310"/>
              <a:ext cx="27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D8504DF-3EC8-4ED0-93F3-FB6C253A0281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等价式与蕴含式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897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7080C011-659E-4D3C-9347-8EA540690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688" y="1174750"/>
            <a:ext cx="941272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3000" dirty="0">
                <a:latin typeface="+mn-lt"/>
                <a:cs typeface="Times New Roman" panose="02020603050405020304" pitchFamily="18" charset="0"/>
              </a:rPr>
              <a:t>In </a:t>
            </a:r>
            <a:r>
              <a:rPr kumimoji="0" lang="en-US" altLang="zh-CN" sz="30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propositional logic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,</a:t>
            </a:r>
            <a:r>
              <a:rPr kumimoji="0" lang="zh-CN" altLang="en-US" sz="30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000" dirty="0">
                <a:latin typeface="+mn-lt"/>
                <a:cs typeface="Times New Roman" panose="02020603050405020304" pitchFamily="18" charset="0"/>
              </a:rPr>
              <a:t>try the following reasoning :</a:t>
            </a:r>
            <a:endParaRPr kumimoji="0" lang="zh-CN" altLang="en-US" sz="3000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kumimoji="0" lang="en-US" altLang="zh-CN" b="1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Fake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“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Socrates syllogism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”：</a:t>
            </a:r>
          </a:p>
          <a:p>
            <a:pPr lvl="1"/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All humans are lovely.     		      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P</a:t>
            </a:r>
            <a:endParaRPr kumimoji="0" lang="zh-CN" altLang="en-US" i="1" dirty="0">
              <a:latin typeface="+mn-lt"/>
              <a:cs typeface="Times New Roman" panose="02020603050405020304" pitchFamily="18" charset="0"/>
            </a:endParaRPr>
          </a:p>
          <a:p>
            <a:pPr lvl="1"/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Doctors are humans. 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        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		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      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Q</a:t>
            </a:r>
          </a:p>
          <a:p>
            <a:pPr lvl="1"/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Therefore, Doctors are lovely. 	 </a:t>
            </a:r>
            <a:r>
              <a:rPr kumimoji="0" lang="en-US" altLang="zh-CN" i="1" dirty="0">
                <a:latin typeface="+mn-lt"/>
                <a:cs typeface="Times New Roman" panose="02020603050405020304" pitchFamily="18" charset="0"/>
              </a:rPr>
              <a:t>R</a:t>
            </a:r>
          </a:p>
          <a:p>
            <a:pPr lvl="1"/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EC5E7686-8792-4C4F-8A16-18D31AE8D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2793" y="4248339"/>
                <a:ext cx="2808287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0" lang="el-GR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0"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0"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0" lang="en-US" altLang="zh-CN" b="1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0"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0" lang="zh-CN" alt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id="{EC5E7686-8792-4C4F-8A16-18D31AE8D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2793" y="4248339"/>
                <a:ext cx="2808287" cy="584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4" descr="AMCONFUS">
            <a:extLst>
              <a:ext uri="{FF2B5EF4-FFF2-40B4-BE49-F238E27FC236}">
                <a16:creationId xmlns:a16="http://schemas.microsoft.com/office/drawing/2014/main" id="{50769987-0A9D-4943-A862-572CE260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449763"/>
            <a:ext cx="10271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BFAA14-E709-4E90-B089-F7D0FCD46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552" y="3762047"/>
            <a:ext cx="5199174" cy="304698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In propositional logic, 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propositions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is regarded as a 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basic, indivisible unit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which only studies complex propositions composed of atomic propositions and conjunctions, and does not study the 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internal structure of propositions and the internal relations between propositions.</a:t>
            </a:r>
            <a:endParaRPr kumimoji="0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A127E0-5D82-4A65-B0C8-26A22726C617}"/>
              </a:ext>
            </a:extLst>
          </p:cNvPr>
          <p:cNvSpPr/>
          <p:nvPr/>
        </p:nvSpPr>
        <p:spPr>
          <a:xfrm>
            <a:off x="11296" y="1203326"/>
            <a:ext cx="1696721" cy="53835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B4A9D2-195E-41C1-BC7A-8F6E0BC8735C}"/>
              </a:ext>
            </a:extLst>
          </p:cNvPr>
          <p:cNvSpPr/>
          <p:nvPr/>
        </p:nvSpPr>
        <p:spPr>
          <a:xfrm>
            <a:off x="3467598" y="5326063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cs typeface="Times New Roman" panose="02020603050405020304" pitchFamily="18" charset="0"/>
              </a:rPr>
              <a:t>Not a tautology 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7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C488ED00-6903-4ADA-8A35-2A7B93F97F27}"/>
              </a:ext>
            </a:extLst>
          </p:cNvPr>
          <p:cNvSpPr txBox="1">
            <a:spLocks noChangeArrowheads="1"/>
          </p:cNvSpPr>
          <p:nvPr/>
        </p:nvSpPr>
        <p:spPr>
          <a:xfrm>
            <a:off x="2311400" y="1419225"/>
            <a:ext cx="10007600" cy="5256212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Every</a:t>
            </a:r>
            <a:r>
              <a:rPr kumimoji="0"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integer</a:t>
            </a:r>
            <a:r>
              <a:rPr kumimoji="0"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real</a:t>
            </a:r>
            <a:r>
              <a:rPr kumimoji="0" lang="zh-CN" altLang="en-US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number.</a:t>
            </a:r>
            <a:endParaRPr kumimoji="0" lang="zh-CN" altLang="en-US" sz="3200" u="sng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integer.</a:t>
            </a:r>
            <a:endParaRPr kumimoji="0" lang="zh-CN" altLang="en-US" sz="2800" i="1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u="sng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real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number.</a:t>
            </a:r>
            <a:endParaRPr kumimoji="0" lang="zh-CN" altLang="en-US" sz="2800" i="1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There is no </a:t>
            </a:r>
            <a:r>
              <a:rPr kumimoji="0" lang="en-US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person</a:t>
            </a: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 who doesn't make mistakes. </a:t>
            </a:r>
            <a:endParaRPr kumimoji="0" lang="zh-CN" altLang="en-US" sz="3200" u="sng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person.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makes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mistakes.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: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Or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  <a:p>
            <a:pPr lvl="1">
              <a:spcBef>
                <a:spcPct val="20000"/>
              </a:spcBef>
              <a:buFontTx/>
              <a:buChar char="–"/>
              <a:defRPr/>
            </a:pPr>
            <a:endParaRPr kumimoji="0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98537B-D6EA-4035-A707-9A03362DEE0C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1DEA31BB-6CCC-46BE-B2C9-FC8B4F500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866381"/>
              </p:ext>
            </p:extLst>
          </p:nvPr>
        </p:nvGraphicFramePr>
        <p:xfrm>
          <a:off x="5934075" y="3045159"/>
          <a:ext cx="26654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0" r:id="rId4" imgW="21288375" imgH="3514725" progId="Equation.DSMT4">
                  <p:embed/>
                </p:oleObj>
              </mc:Choice>
              <mc:Fallback>
                <p:oleObj r:id="rId4" imgW="21288375" imgH="3514725" progId="Equation.DSMT4">
                  <p:embed/>
                  <p:pic>
                    <p:nvPicPr>
                      <p:cNvPr id="9" name="Object 2">
                        <a:extLst>
                          <a:ext uri="{FF2B5EF4-FFF2-40B4-BE49-F238E27FC236}">
                            <a16:creationId xmlns:a16="http://schemas.microsoft.com/office/drawing/2014/main" id="{F44A3AC8-20B9-4123-B3E2-34588CABE2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3045159"/>
                        <a:ext cx="26654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E88F0BCB-CE9C-480D-98B3-A179125666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901960"/>
              </p:ext>
            </p:extLst>
          </p:nvPr>
        </p:nvGraphicFramePr>
        <p:xfrm>
          <a:off x="5791200" y="5162884"/>
          <a:ext cx="2879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1" r:id="rId6" imgW="21288375" imgH="3514725" progId="Equation.DSMT4">
                  <p:embed/>
                </p:oleObj>
              </mc:Choice>
              <mc:Fallback>
                <p:oleObj r:id="rId6" imgW="21288375" imgH="3514725" progId="Equation.DSMT4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491BF3F8-F642-41C6-831E-F7992A7C1D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162884"/>
                        <a:ext cx="28797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5B188158-BCDA-4770-BF6C-348C69497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955615"/>
              </p:ext>
            </p:extLst>
          </p:nvPr>
        </p:nvGraphicFramePr>
        <p:xfrm>
          <a:off x="5646738" y="5685172"/>
          <a:ext cx="30241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2" r:id="rId8" imgW="23260050" imgH="3514725" progId="Equation.DSMT4">
                  <p:embed/>
                </p:oleObj>
              </mc:Choice>
              <mc:Fallback>
                <p:oleObj r:id="rId8" imgW="23260050" imgH="3514725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F15D522C-8026-4B48-AE65-C1DA1E8A4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6738" y="5685172"/>
                        <a:ext cx="30241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2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747438A7-2253-4296-A220-3AEAD388774A}"/>
              </a:ext>
            </a:extLst>
          </p:cNvPr>
          <p:cNvSpPr txBox="1">
            <a:spLocks noChangeArrowheads="1"/>
          </p:cNvSpPr>
          <p:nvPr/>
        </p:nvSpPr>
        <p:spPr>
          <a:xfrm>
            <a:off x="2363788" y="1435799"/>
            <a:ext cx="8445500" cy="4530725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There is an even number greater than 10.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greater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than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10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even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number.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:</a:t>
            </a:r>
            <a:endParaRPr kumimoji="0" lang="zh-CN" altLang="zh-CN" sz="2800" dirty="0">
              <a:latin typeface="+mn-lt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Every student should exercise.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student.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exercises.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: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Incorrect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  <a:p>
            <a:pPr marL="457200" lvl="1" indent="0">
              <a:spcBef>
                <a:spcPct val="20000"/>
              </a:spcBef>
              <a:defRPr/>
            </a:pPr>
            <a:endParaRPr kumimoji="0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A580E1-E384-40EE-BC0B-30483F743716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2F0F9B60-BE71-4760-A306-68ADEA719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15033"/>
              </p:ext>
            </p:extLst>
          </p:nvPr>
        </p:nvGraphicFramePr>
        <p:xfrm>
          <a:off x="6372224" y="3098135"/>
          <a:ext cx="24463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4" r:id="rId4" imgW="19526250" imgH="3514725" progId="Equation.DSMT4">
                  <p:embed/>
                </p:oleObj>
              </mc:Choice>
              <mc:Fallback>
                <p:oleObj r:id="rId4" imgW="19526250" imgH="3514725" progId="Equation.DSMT4">
                  <p:embed/>
                  <p:pic>
                    <p:nvPicPr>
                      <p:cNvPr id="9" name="Object 2">
                        <a:extLst>
                          <a:ext uri="{FF2B5EF4-FFF2-40B4-BE49-F238E27FC236}">
                            <a16:creationId xmlns:a16="http://schemas.microsoft.com/office/drawing/2014/main" id="{F086D49B-B092-48E2-9D34-4FE7DA2374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4" y="3098135"/>
                        <a:ext cx="24463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8A20E5A4-AC00-4DD3-ACD5-3617CEAA68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933056"/>
              </p:ext>
            </p:extLst>
          </p:nvPr>
        </p:nvGraphicFramePr>
        <p:xfrm>
          <a:off x="6300787" y="5187285"/>
          <a:ext cx="2879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5" r:id="rId6" imgW="21288375" imgH="3514725" progId="Equation.DSMT4">
                  <p:embed/>
                </p:oleObj>
              </mc:Choice>
              <mc:Fallback>
                <p:oleObj r:id="rId6" imgW="21288375" imgH="3514725" progId="Equation.DSMT4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519B188F-5ECD-4E28-9F48-E0DA82B72F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7" y="5187285"/>
                        <a:ext cx="28797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AF663D3F-0C1D-4B21-AA57-86370F2FA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737740"/>
              </p:ext>
            </p:extLst>
          </p:nvPr>
        </p:nvGraphicFramePr>
        <p:xfrm>
          <a:off x="7232649" y="5737924"/>
          <a:ext cx="25955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6" r:id="rId8" imgW="19964400" imgH="3514725" progId="Equation.DSMT4">
                  <p:embed/>
                </p:oleObj>
              </mc:Choice>
              <mc:Fallback>
                <p:oleObj r:id="rId8" imgW="19964400" imgH="3514725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99A489D3-5537-4D7F-9E80-5D020D94E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49" y="5737924"/>
                        <a:ext cx="25955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0753D8A7-090F-47FC-99A2-EAB23CAF8244}"/>
              </a:ext>
            </a:extLst>
          </p:cNvPr>
          <p:cNvSpPr txBox="1">
            <a:spLocks noChangeArrowheads="1"/>
          </p:cNvSpPr>
          <p:nvPr/>
        </p:nvSpPr>
        <p:spPr>
          <a:xfrm>
            <a:off x="2578100" y="1498600"/>
            <a:ext cx="7685088" cy="5715000"/>
          </a:xfrm>
          <a:prstGeom prst="rect">
            <a:avLst/>
          </a:prstGeom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Franklin Gothic Demi" charset="0"/>
                <a:ea typeface="宋体" charset="0"/>
                <a:cs typeface="Arial" charset="0"/>
              </a:defRPr>
            </a:lvl1pPr>
            <a:lvl2pPr>
              <a:defRPr kumimoji="1" sz="28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2pPr>
            <a:lvl3pPr>
              <a:defRPr kumimoji="1" sz="24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3pPr>
            <a:lvl4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4pPr>
            <a:lvl5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9pPr>
          </a:lstStyle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Some lions do not like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drinking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coffee.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lion.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likes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drinking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coffee.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Incorrect</a:t>
            </a:r>
            <a:r>
              <a:rPr kumimoji="0"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sz="2400" dirty="0">
              <a:latin typeface="+mn-lt"/>
              <a:ea typeface="宋体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696192-079F-4954-8792-663EF38A0562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0C227EA6-A1BC-4DFE-B2BE-2D22B2F99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2880"/>
              </p:ext>
            </p:extLst>
          </p:nvPr>
        </p:nvGraphicFramePr>
        <p:xfrm>
          <a:off x="5201486" y="3612148"/>
          <a:ext cx="30972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0" name="Equation" r:id="rId4" imgW="21507450" imgH="3514725" progId="Equation.DSMT4">
                  <p:embed/>
                </p:oleObj>
              </mc:Choice>
              <mc:Fallback>
                <p:oleObj name="Equation" r:id="rId4" imgW="21507450" imgH="3514725" progId="Equation.DSMT4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0E829430-6500-4731-90B1-A95082411E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486" y="3612148"/>
                        <a:ext cx="30972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C193ECE6-586E-44DE-A597-3C51AA4B9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49406"/>
              </p:ext>
            </p:extLst>
          </p:nvPr>
        </p:nvGraphicFramePr>
        <p:xfrm>
          <a:off x="5064961" y="4594811"/>
          <a:ext cx="3152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r:id="rId6" imgW="22821900" imgH="3514725" progId="Equation.DSMT4">
                  <p:embed/>
                </p:oleObj>
              </mc:Choice>
              <mc:Fallback>
                <p:oleObj r:id="rId6" imgW="22821900" imgH="3514725" progId="Equation.DSMT4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266AC775-EBD5-4F9A-B749-C542115651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961" y="4594811"/>
                        <a:ext cx="31527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93D124E-B98E-4C3B-BDE5-2C54ABFA94AA}"/>
              </a:ext>
            </a:extLst>
          </p:cNvPr>
          <p:cNvSpPr/>
          <p:nvPr/>
        </p:nvSpPr>
        <p:spPr>
          <a:xfrm>
            <a:off x="2421772" y="5359400"/>
            <a:ext cx="9019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which is true when there is an animal (not lion), in that case, for such an animal x, P(x) →¬ Q(x) becomes either F→T or F→F, both of which are true, even every lion drinks coffee. </a:t>
            </a:r>
          </a:p>
        </p:txBody>
      </p:sp>
    </p:spTree>
    <p:extLst>
      <p:ext uri="{BB962C8B-B14F-4D97-AF65-F5344CB8AC3E}">
        <p14:creationId xmlns:p14="http://schemas.microsoft.com/office/powerpoint/2010/main" val="16206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96A6E489-9875-43B5-9F99-B3B9194E6DF5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1" y="1089724"/>
            <a:ext cx="9711870" cy="5222875"/>
          </a:xfrm>
          <a:prstGeom prst="rect">
            <a:avLst/>
          </a:prstGeom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Franklin Gothic Demi" charset="0"/>
                <a:ea typeface="宋体" charset="0"/>
                <a:cs typeface="Arial" charset="0"/>
              </a:defRPr>
            </a:lvl1pPr>
            <a:lvl2pPr>
              <a:defRPr kumimoji="1" sz="28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2pPr>
            <a:lvl3pPr>
              <a:defRPr kumimoji="1" sz="24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3pPr>
            <a:lvl4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4pPr>
            <a:lvl5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No matter black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or white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,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ones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who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catc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h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mice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are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good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u="sng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black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white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R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who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catches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mice.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G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good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Some people are allergic to certain foods. </a:t>
            </a:r>
            <a:endParaRPr kumimoji="0" lang="zh-CN" altLang="en-US" u="sng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people.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B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food.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x,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allergic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to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y.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endParaRPr kumimoji="0" lang="zh-CN" altLang="en-US" sz="2400" dirty="0">
              <a:latin typeface="+mn-lt"/>
              <a:ea typeface="宋体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0131BB-55A4-4BEE-B9B6-E93FBDB3DA6A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E9E1A98C-422C-4E69-8B85-D21ABA7D2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15933"/>
              </p:ext>
            </p:extLst>
          </p:nvPr>
        </p:nvGraphicFramePr>
        <p:xfrm>
          <a:off x="5850522" y="3904586"/>
          <a:ext cx="50403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r:id="rId4" imgW="37957125" imgH="3514725" progId="Equation.DSMT4">
                  <p:embed/>
                </p:oleObj>
              </mc:Choice>
              <mc:Fallback>
                <p:oleObj r:id="rId4" imgW="37957125" imgH="3514725" progId="Equation.DSMT4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8590CE4C-BE69-4E76-BE2C-BE77949F30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522" y="3904586"/>
                        <a:ext cx="50403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CA140F46-FB20-422F-B162-4A33D29D5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208946"/>
              </p:ext>
            </p:extLst>
          </p:nvPr>
        </p:nvGraphicFramePr>
        <p:xfrm>
          <a:off x="5994985" y="6289011"/>
          <a:ext cx="4751387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r:id="rId6" imgW="34013775" imgH="3514725" progId="Equation.DSMT4">
                  <p:embed/>
                </p:oleObj>
              </mc:Choice>
              <mc:Fallback>
                <p:oleObj r:id="rId6" imgW="34013775" imgH="3514725" progId="Equation.DSMT4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8AD1C1EA-8A69-4432-9BC7-35146B775B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985" y="6289011"/>
                        <a:ext cx="4751387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9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CD4F4830-6EB5-4F51-9C36-DACA24FD8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6832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en-US" altLang="zh-CN" sz="1400" b="1">
              <a:solidFill>
                <a:srgbClr val="003366"/>
              </a:solidFill>
              <a:latin typeface="Eras Bold ITC" panose="020B0907030504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9568E5-89FA-4CC0-A08E-E00DBDC79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55713"/>
            <a:ext cx="82296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All persons are not as tall as the other. 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a person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as tall as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y.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not same as y.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CN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It is not true that everyone is as tall as others.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CN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7F71C6AA-0FC1-4040-8CE5-84AE4AFAF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34897"/>
              </p:ext>
            </p:extLst>
          </p:nvPr>
        </p:nvGraphicFramePr>
        <p:xfrm>
          <a:off x="5029200" y="3429000"/>
          <a:ext cx="57245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" name="Equation" r:id="rId4" imgW="49587150" imgH="3514725" progId="Equation.DSMT4">
                  <p:embed/>
                </p:oleObj>
              </mc:Choice>
              <mc:Fallback>
                <p:oleObj name="Equation" r:id="rId4" imgW="49587150" imgH="3514725" progId="Equation.DSMT4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E629FEDB-9B19-4103-BEA3-15EA796BCD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429000"/>
                        <a:ext cx="57245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3B32AF97-AE42-435E-B6DE-ADF9F1A58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524934"/>
              </p:ext>
            </p:extLst>
          </p:nvPr>
        </p:nvGraphicFramePr>
        <p:xfrm>
          <a:off x="5311775" y="4957129"/>
          <a:ext cx="46799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1" r:id="rId6" imgW="36204525" imgH="3514725" progId="Equation.DSMT4">
                  <p:embed/>
                </p:oleObj>
              </mc:Choice>
              <mc:Fallback>
                <p:oleObj r:id="rId6" imgW="36204525" imgH="3514725" progId="Equation.DSMT4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B761D811-AE22-4A30-84B1-DD4838281E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5" y="4957129"/>
                        <a:ext cx="46799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46AAE12F-8BD2-4439-BFDD-F47C3257A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774875"/>
              </p:ext>
            </p:extLst>
          </p:nvPr>
        </p:nvGraphicFramePr>
        <p:xfrm>
          <a:off x="5311775" y="5532436"/>
          <a:ext cx="43910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2" r:id="rId8" imgW="32470725" imgH="3514725" progId="Equation.DSMT4">
                  <p:embed/>
                </p:oleObj>
              </mc:Choice>
              <mc:Fallback>
                <p:oleObj r:id="rId8" imgW="32470725" imgH="3514725" progId="Equation.DSMT4">
                  <p:embed/>
                  <p:pic>
                    <p:nvPicPr>
                      <p:cNvPr id="17" name="Object 4">
                        <a:extLst>
                          <a:ext uri="{FF2B5EF4-FFF2-40B4-BE49-F238E27FC236}">
                            <a16:creationId xmlns:a16="http://schemas.microsoft.com/office/drawing/2014/main" id="{B91B1C85-9EF7-49EB-8ECC-35E9DB329E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5" y="5532436"/>
                        <a:ext cx="43910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A5895060-A153-42B7-98FD-B2941D838F4F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23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CD4F4830-6EB5-4F51-9C36-DACA24FD8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6832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en-US" altLang="zh-CN" sz="1400" b="1">
              <a:solidFill>
                <a:srgbClr val="003366"/>
              </a:solidFill>
              <a:latin typeface="Eras Bold ITC" panose="020B0907030504020204" pitchFamily="34" charset="0"/>
            </a:endParaRPr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B49659DC-ABDD-42E0-916E-4156B38A99F4}"/>
              </a:ext>
            </a:extLst>
          </p:cNvPr>
          <p:cNvSpPr txBox="1">
            <a:spLocks/>
          </p:cNvSpPr>
          <p:nvPr/>
        </p:nvSpPr>
        <p:spPr>
          <a:xfrm>
            <a:off x="8763000" y="68326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kumimoji="1" sz="3200" kern="1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kumimoji="1" sz="28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kumimoji="1" sz="24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EFA5D1-D105-412A-9C8B-0A255B0DD5A8}" type="slidenum">
              <a:rPr kumimoji="0" lang="zh-CN" altLang="en-US" sz="1400" smtClean="0">
                <a:solidFill>
                  <a:srgbClr val="003366"/>
                </a:solidFill>
                <a:latin typeface="Eras Bold ITC" panose="020B0907030504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r>
              <a:rPr kumimoji="0" lang="en-US" altLang="zh-CN" sz="1400">
                <a:solidFill>
                  <a:srgbClr val="003366"/>
                </a:solidFill>
                <a:latin typeface="Eras Bold ITC" panose="020B0907030504020204" pitchFamily="34" charset="0"/>
              </a:rPr>
              <a:t>/30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11BE7203-BA3F-4449-A8CB-9AAB47541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158" y="1119188"/>
            <a:ext cx="10779741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zh-CN" sz="2800" b="1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b="1" dirty="0">
                <a:latin typeface="+mn-lt"/>
                <a:cs typeface="Times New Roman" panose="02020603050405020304" pitchFamily="18" charset="0"/>
              </a:rPr>
              <a:t>: </a:t>
            </a:r>
            <a:r>
              <a:rPr kumimoji="0" lang="en-US" altLang="zh-CN" sz="30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There is no hero 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who only loves </a:t>
            </a:r>
            <a:r>
              <a:rPr kumimoji="0" lang="en-US" altLang="zh-CN" sz="3000" b="1" dirty="0">
                <a:latin typeface="+mn-lt"/>
              </a:rPr>
              <a:t>Rivers and Mountains 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but </a:t>
            </a:r>
            <a:r>
              <a:rPr kumimoji="0" lang="en-US" altLang="zh-CN" sz="30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does not love beauties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30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B6984A0-648C-4894-8D0D-794E3250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2135188"/>
            <a:ext cx="6624637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Hero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is a Hero.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Love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x, y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loves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y.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 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A9BC63EA-6417-4A64-8682-28D4A3EBA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757355"/>
              </p:ext>
            </p:extLst>
          </p:nvPr>
        </p:nvGraphicFramePr>
        <p:xfrm>
          <a:off x="2202996" y="4162236"/>
          <a:ext cx="86899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9" name="Equation" r:id="rId4" imgW="74171175" imgH="3514725" progId="Equation.DSMT4">
                  <p:embed/>
                </p:oleObj>
              </mc:Choice>
              <mc:Fallback>
                <p:oleObj name="Equation" r:id="rId4" imgW="74171175" imgH="3514725" progId="Equation.DSMT4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C154DB28-086F-4688-82A0-4FD6362DFA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996" y="4162236"/>
                        <a:ext cx="86899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8">
            <a:extLst>
              <a:ext uri="{FF2B5EF4-FFF2-40B4-BE49-F238E27FC236}">
                <a16:creationId xmlns:a16="http://schemas.microsoft.com/office/drawing/2014/main" id="{2BC7BEEC-80F0-4965-B284-E42CBBEDE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276" y="4800603"/>
            <a:ext cx="865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OR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1C3533DF-D658-4D21-A28B-6C694BB95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6881"/>
              </p:ext>
            </p:extLst>
          </p:nvPr>
        </p:nvGraphicFramePr>
        <p:xfrm>
          <a:off x="2202996" y="5543747"/>
          <a:ext cx="9039679" cy="42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Equation" r:id="rId6" imgW="76142850" imgH="3514725" progId="Equation.DSMT4">
                  <p:embed/>
                </p:oleObj>
              </mc:Choice>
              <mc:Fallback>
                <p:oleObj name="Equation" r:id="rId6" imgW="76142850" imgH="3514725" progId="Equation.DSMT4">
                  <p:embed/>
                  <p:pic>
                    <p:nvPicPr>
                      <p:cNvPr id="17" name="Object 3">
                        <a:extLst>
                          <a:ext uri="{FF2B5EF4-FFF2-40B4-BE49-F238E27FC236}">
                            <a16:creationId xmlns:a16="http://schemas.microsoft.com/office/drawing/2014/main" id="{2660FE2D-7BFC-43F1-80A2-357D3E9896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996" y="5543747"/>
                        <a:ext cx="9039679" cy="420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8F3E88D6-C8EE-43D9-B3B5-9635BCA4FB06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21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C403A-4721-4100-BA4D-5E1F323132D2}"/>
              </a:ext>
            </a:extLst>
          </p:cNvPr>
          <p:cNvSpPr txBox="1"/>
          <p:nvPr/>
        </p:nvSpPr>
        <p:spPr>
          <a:xfrm>
            <a:off x="2237112" y="2009329"/>
            <a:ext cx="9682839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微软雅黑" panose="020B0503020204020204" pitchFamily="34" charset="-122"/>
              </a:rPr>
              <a:t>What is Predicate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微软雅黑" panose="020B0503020204020204" pitchFamily="34" charset="-122"/>
              </a:rPr>
              <a:t>Predicate formula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微软雅黑" panose="020B0503020204020204" pitchFamily="34" charset="-122"/>
              </a:rPr>
              <a:t>Free and bound variable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Quantifier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微软雅黑" panose="020B0503020204020204" pitchFamily="34" charset="-122"/>
              </a:rPr>
              <a:t>Important Equivalence &amp;&amp; tautology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7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Homework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D97385DF-3596-4E3A-892C-0E7676A2E479}"/>
              </a:ext>
            </a:extLst>
          </p:cNvPr>
          <p:cNvSpPr txBox="1">
            <a:spLocks noChangeArrowheads="1"/>
          </p:cNvSpPr>
          <p:nvPr/>
        </p:nvSpPr>
        <p:spPr>
          <a:xfrm>
            <a:off x="2654300" y="1346200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P47</a:t>
            </a:r>
          </a:p>
          <a:p>
            <a:r>
              <a:rPr lang="en-US" altLang="zh-CN" b="1"/>
              <a:t>1,2</a:t>
            </a:r>
          </a:p>
          <a:p>
            <a:pPr>
              <a:buFontTx/>
              <a:buNone/>
            </a:pP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40520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Up Next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1"/>
            <a:ext cx="9639300" cy="4464362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C403A-4721-4100-BA4D-5E1F323132D2}"/>
              </a:ext>
            </a:extLst>
          </p:cNvPr>
          <p:cNvSpPr txBox="1"/>
          <p:nvPr/>
        </p:nvSpPr>
        <p:spPr>
          <a:xfrm>
            <a:off x="2237112" y="2009329"/>
            <a:ext cx="9682839" cy="221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Inference for Predicate Logic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Rules of Inference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32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Next Lecture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25F13155-CD4F-4FF4-B91F-75ACD02BE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305" y="1166813"/>
            <a:ext cx="9934111" cy="54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There are many similar ones, for example 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Everyone needs to breathe. Li Hua is a human, so Li Hua needs to breathe.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All positive integers are greater than 0, 3 is a positive integer, so 3 is greater than 0. </a:t>
            </a:r>
          </a:p>
          <a:p>
            <a:pPr>
              <a:buFont typeface="Wingdings" panose="05000000000000000000" pitchFamily="2" charset="2"/>
              <a:buChar char="l"/>
            </a:pPr>
            <a:endParaRPr kumimoji="0" lang="en-US" altLang="zh-CN" sz="2400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n-lt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predicate logic </a:t>
            </a:r>
            <a:r>
              <a:rPr lang="en-US" altLang="zh-CN" sz="2800" dirty="0">
                <a:latin typeface="+mn-lt"/>
                <a:cs typeface="Times New Roman" panose="02020603050405020304" pitchFamily="18" charset="0"/>
              </a:rPr>
              <a:t>is introduced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+mn-lt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he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deeper relation </a:t>
            </a:r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between atomic propositions is investigated.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An </a:t>
            </a:r>
            <a:r>
              <a:rPr lang="en-US" altLang="zh-CN" sz="2400" u="sng" dirty="0">
                <a:latin typeface="+mn-lt"/>
                <a:cs typeface="Times New Roman" panose="02020603050405020304" pitchFamily="18" charset="0"/>
              </a:rPr>
              <a:t>atomic proposition </a:t>
            </a:r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is further analyzed into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individuals(</a:t>
            </a:r>
            <a:r>
              <a:rPr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个体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), predicates(</a:t>
            </a:r>
            <a:r>
              <a:rPr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谓词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) and quantifiers(</a:t>
            </a:r>
            <a:r>
              <a:rPr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量词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An abstract system is constructed just like that in propositional logic.</a:t>
            </a:r>
            <a:endParaRPr kumimoji="0" lang="zh-CN" altLang="en-US" sz="2400" dirty="0">
              <a:latin typeface="+mn-lt"/>
              <a:cs typeface="Times New Roman" panose="02020603050405020304" pitchFamily="18" charset="0"/>
            </a:endParaRPr>
          </a:p>
          <a:p>
            <a:pPr lvl="1"/>
            <a:endParaRPr kumimoji="0" lang="zh-CN" altLang="en-US"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4EA1F8-954B-4B00-8440-324928DEDB72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14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椭圆形标注 7">
            <a:extLst>
              <a:ext uri="{FF2B5EF4-FFF2-40B4-BE49-F238E27FC236}">
                <a16:creationId xmlns:a16="http://schemas.microsoft.com/office/drawing/2014/main" id="{DAB8C531-D209-47F8-8769-D81192CE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1" y="705983"/>
            <a:ext cx="5473700" cy="1351418"/>
          </a:xfrm>
          <a:prstGeom prst="wedgeEllipseCallout">
            <a:avLst>
              <a:gd name="adj1" fmla="val -52940"/>
              <a:gd name="adj2" fmla="val -5658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rIns="0"/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Actually, it is to symbolize the logical argumentation in mathematics.</a:t>
            </a:r>
            <a:endParaRPr kumimoji="0"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0079C2-8503-4AF4-8AFE-C5A3217B1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1379171"/>
            <a:ext cx="9724569" cy="540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Atomic proposition is devised into </a:t>
            </a:r>
            <a:r>
              <a:rPr kumimoji="0" lang="en-US" altLang="zh-CN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predicates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（谓词）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kumimoji="0" lang="en-US" altLang="zh-CN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individuals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（个体）</a:t>
            </a:r>
            <a:endParaRPr kumimoji="0" lang="en-US" altLang="zh-CN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individual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things that can exist independently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，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 the described object .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fr-FR" altLang="zh-CN" sz="2400" dirty="0">
                <a:latin typeface="+mn-lt"/>
                <a:cs typeface="Times New Roman" panose="02020603050405020304" pitchFamily="18" charset="0"/>
              </a:rPr>
              <a:t>teacher, computer, certificat</a:t>
            </a: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ion</a:t>
            </a:r>
            <a:r>
              <a:rPr kumimoji="0" lang="fr-FR" altLang="zh-CN" sz="2400" dirty="0">
                <a:latin typeface="+mn-lt"/>
                <a:cs typeface="Times New Roman" panose="02020603050405020304" pitchFamily="18" charset="0"/>
              </a:rPr>
              <a:t>, morality, intelligence quotient, etc. </a:t>
            </a:r>
            <a:endParaRPr kumimoji="0" lang="zh-CN" altLang="en-US" sz="2400" dirty="0">
              <a:latin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predicate</a:t>
            </a:r>
            <a:r>
              <a:rPr kumimoji="0" lang="zh-CN" altLang="en-US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describing the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property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of an individual or the </a:t>
            </a:r>
            <a:r>
              <a:rPr lang="en-US" altLang="zh-CN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relationship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 among </a:t>
            </a: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+mn-lt"/>
                <a:cs typeface="Times New Roman" panose="02020603050405020304" pitchFamily="18" charset="0"/>
              </a:rPr>
              <a:t>ndividuals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one variable : </a:t>
            </a:r>
            <a:r>
              <a:rPr kumimoji="0"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unary predicate</a:t>
            </a:r>
            <a:r>
              <a:rPr kumimoji="0"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（一元谓词）</a:t>
            </a: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the relationship among </a:t>
            </a:r>
            <a:r>
              <a:rPr kumimoji="0" lang="en-US" altLang="zh-CN" sz="2400" i="1" dirty="0">
                <a:latin typeface="+mn-lt"/>
                <a:cs typeface="Times New Roman" panose="02020603050405020304" pitchFamily="18" charset="0"/>
              </a:rPr>
              <a:t>n</a:t>
            </a: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 variables: </a:t>
            </a:r>
            <a:r>
              <a:rPr kumimoji="0" lang="en-US" altLang="zh-CN" sz="2400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kumimoji="0"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kumimoji="0" lang="en-US" altLang="zh-CN" sz="2400" dirty="0" err="1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ary</a:t>
            </a:r>
            <a:r>
              <a:rPr kumimoji="0" lang="en-US" altLang="zh-CN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 predicate</a:t>
            </a:r>
            <a:r>
              <a:rPr kumimoji="0"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（</a:t>
            </a:r>
            <a:r>
              <a:rPr kumimoji="0" lang="en-US" altLang="zh-CN" sz="2400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kumimoji="0" lang="zh-CN" altLang="en-US" sz="24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元谓词）</a:t>
            </a:r>
            <a:r>
              <a:rPr kumimoji="0" lang="en-US" altLang="zh-CN" sz="2400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0B3269-DEF8-49E4-B8B7-98109701A162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66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&amp; variable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167BCA9B-E8A1-4F1F-BC87-D8FCB05C980C}"/>
              </a:ext>
            </a:extLst>
          </p:cNvPr>
          <p:cNvSpPr txBox="1">
            <a:spLocks noChangeArrowheads="1"/>
          </p:cNvSpPr>
          <p:nvPr/>
        </p:nvSpPr>
        <p:spPr>
          <a:xfrm>
            <a:off x="2165028" y="1295400"/>
            <a:ext cx="8668072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7030A0"/>
                </a:solidFill>
                <a:cs typeface="Times New Roman" panose="02020603050405020304" pitchFamily="18" charset="0"/>
              </a:rPr>
              <a:t>Example</a:t>
            </a:r>
            <a:r>
              <a:rPr lang="zh-CN" altLang="en-US" b="1" dirty="0">
                <a:solidFill>
                  <a:srgbClr val="7030A0"/>
                </a:solidFill>
                <a:cs typeface="Times New Roman" panose="02020603050405020304" pitchFamily="18" charset="0"/>
              </a:rPr>
              <a:t>：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(1) Li Ming is a student;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(2) Li Dan is a student;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(3) Zhang Liang is higher than Chen Hua;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b="1" dirty="0">
                <a:cs typeface="Times New Roman" panose="02020603050405020304" pitchFamily="18" charset="0"/>
              </a:rPr>
              <a:t>(4) Chen Hua sits between Zhang Liang and Li Ming</a:t>
            </a:r>
          </a:p>
          <a:p>
            <a:pPr lvl="1">
              <a:lnSpc>
                <a:spcPct val="100000"/>
              </a:lnSpc>
            </a:pPr>
            <a:endParaRPr lang="zh-CN" altLang="en-US" b="1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individual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cs typeface="Times New Roman" panose="02020603050405020304" pitchFamily="18" charset="0"/>
              </a:rPr>
              <a:t> Li Ming, Li Dan, Zhang Liang, Chen Hua 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predicate</a:t>
            </a:r>
            <a:r>
              <a:rPr lang="zh-CN" altLang="en-US" b="1" dirty="0">
                <a:solidFill>
                  <a:srgbClr val="0070C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chemeClr val="accent2"/>
                </a:solidFill>
                <a:cs typeface="Times New Roman" panose="02020603050405020304" pitchFamily="18" charset="0"/>
              </a:rPr>
              <a:t>… is a student </a:t>
            </a:r>
            <a:r>
              <a:rPr lang="zh-CN" altLang="en-US" b="1" dirty="0">
                <a:solidFill>
                  <a:schemeClr val="accent2"/>
                </a:solidFill>
                <a:cs typeface="Times New Roman" panose="02020603050405020304" pitchFamily="18" charset="0"/>
              </a:rPr>
              <a:t>； </a:t>
            </a:r>
            <a:r>
              <a:rPr lang="en-US" altLang="zh-CN" b="1" dirty="0">
                <a:solidFill>
                  <a:schemeClr val="accent2"/>
                </a:solidFill>
                <a:cs typeface="Times New Roman" panose="02020603050405020304" pitchFamily="18" charset="0"/>
              </a:rPr>
              <a:t>… is higher than …</a:t>
            </a:r>
            <a:r>
              <a:rPr lang="zh-CN" altLang="en-US" b="1" dirty="0">
                <a:solidFill>
                  <a:schemeClr val="accent2"/>
                </a:solidFill>
                <a:cs typeface="Times New Roman" panose="02020603050405020304" pitchFamily="18" charset="0"/>
              </a:rPr>
              <a:t>； </a:t>
            </a:r>
            <a:r>
              <a:rPr lang="en-US" altLang="zh-CN" b="1" dirty="0">
                <a:solidFill>
                  <a:schemeClr val="accent2"/>
                </a:solidFill>
                <a:cs typeface="Times New Roman" panose="02020603050405020304" pitchFamily="18" charset="0"/>
              </a:rPr>
              <a:t>… sits between … and …  </a:t>
            </a:r>
          </a:p>
          <a:p>
            <a:pPr lvl="1">
              <a:lnSpc>
                <a:spcPct val="10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1-ary Predicate</a:t>
            </a:r>
            <a:r>
              <a:rPr lang="zh-CN" altLang="en-US" b="1" dirty="0">
                <a:cs typeface="Times New Roman" panose="02020603050405020304" pitchFamily="18" charset="0"/>
              </a:rPr>
              <a:t>： </a:t>
            </a:r>
            <a:r>
              <a:rPr lang="en-US" altLang="zh-CN" b="1" dirty="0">
                <a:cs typeface="Times New Roman" panose="02020603050405020304" pitchFamily="18" charset="0"/>
              </a:rPr>
              <a:t>… is a student</a:t>
            </a:r>
          </a:p>
          <a:p>
            <a:pPr lvl="1">
              <a:lnSpc>
                <a:spcPct val="10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2-ary Predicate</a:t>
            </a:r>
            <a:r>
              <a:rPr lang="zh-CN" altLang="en-US" b="1" dirty="0">
                <a:cs typeface="Times New Roman" panose="02020603050405020304" pitchFamily="18" charset="0"/>
              </a:rPr>
              <a:t>： </a:t>
            </a:r>
            <a:r>
              <a:rPr lang="en-US" altLang="zh-CN" b="1" dirty="0">
                <a:cs typeface="Times New Roman" panose="02020603050405020304" pitchFamily="18" charset="0"/>
              </a:rPr>
              <a:t>… is higher than …</a:t>
            </a:r>
            <a:endParaRPr lang="zh-CN" altLang="en-US" b="1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b="1" dirty="0">
                <a:cs typeface="Times New Roman" panose="02020603050405020304" pitchFamily="18" charset="0"/>
              </a:rPr>
              <a:t>3-ary Predicate</a:t>
            </a:r>
            <a:r>
              <a:rPr lang="zh-CN" altLang="en-US" b="1" dirty="0">
                <a:cs typeface="Times New Roman" panose="02020603050405020304" pitchFamily="18" charset="0"/>
              </a:rPr>
              <a:t>： </a:t>
            </a:r>
            <a:r>
              <a:rPr lang="en-US" altLang="zh-CN" b="1" dirty="0">
                <a:cs typeface="Times New Roman" panose="02020603050405020304" pitchFamily="18" charset="0"/>
              </a:rPr>
              <a:t>… sits between … and …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D8D775-B7F1-492A-92B6-64923A1DCE5B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054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&amp; variable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6F4CA2A-19D8-48D1-A54D-C1B9CC5A54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64871" y="1055083"/>
                <a:ext cx="101346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400" b="1" dirty="0"/>
                  <a:t>(1) Li Ming is a student;</a:t>
                </a:r>
              </a:p>
              <a:p>
                <a:pPr marL="0" indent="0">
                  <a:buNone/>
                </a:pPr>
                <a:r>
                  <a:rPr lang="en-US" altLang="zh-CN" sz="2400" b="1" dirty="0"/>
                  <a:t>(2) Zhang Liang is higher than Chen Hua;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altLang="zh-CN" sz="2400" b="1" dirty="0"/>
                  <a:t>(3) Chen Hua sits between Zhang Liang and Li Ming</a:t>
                </a:r>
                <a:endParaRPr lang="zh-CN" altLang="en-US" sz="2400" b="1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b="1" dirty="0"/>
                  <a:t>Generally,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uppercase English letters </a:t>
                </a:r>
                <a:r>
                  <a:rPr lang="en-US" altLang="zh-CN" sz="2400" b="1" dirty="0"/>
                  <a:t>are used to represent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predicates</a:t>
                </a:r>
                <a:r>
                  <a:rPr lang="en-US" altLang="zh-CN" sz="2400" b="1" dirty="0"/>
                  <a:t>, and 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lowercase English letters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/>
                  <a:t>are used to represent 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individuals</a:t>
                </a:r>
                <a:r>
                  <a:rPr lang="en-US" altLang="zh-CN" sz="2400" b="1" dirty="0"/>
                  <a:t>.</a:t>
                </a:r>
              </a:p>
              <a:p>
                <a:pPr lvl="1"/>
                <a:r>
                  <a:rPr lang="en-US" altLang="zh-CN" sz="2000" i="1" dirty="0"/>
                  <a:t>a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Li Ming</a:t>
                </a:r>
                <a:r>
                  <a:rPr lang="zh-CN" altLang="en-US" sz="2000" dirty="0"/>
                  <a:t>；</a:t>
                </a:r>
                <a:r>
                  <a:rPr lang="en-US" altLang="zh-CN" sz="2000" dirty="0"/>
                  <a:t> </a:t>
                </a:r>
                <a:r>
                  <a:rPr lang="en-US" altLang="zh-CN" sz="2000" i="1" dirty="0"/>
                  <a:t>Q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… is a student </a:t>
                </a:r>
                <a:endParaRPr lang="en-US" altLang="zh-CN" sz="2000" b="1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b="1" dirty="0"/>
                  <a:t>The above propositions can be expressed as: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b="1" dirty="0"/>
                  <a:t>Generally, a proposition consisting of </a:t>
                </a:r>
                <a:r>
                  <a:rPr lang="en-US" altLang="zh-CN" sz="2400" b="1" i="1" dirty="0">
                    <a:solidFill>
                      <a:schemeClr val="accent2"/>
                    </a:solidFill>
                  </a:rPr>
                  <a:t>n</a:t>
                </a:r>
                <a:r>
                  <a:rPr lang="en-US" altLang="zh-CN" sz="2400" b="1" dirty="0"/>
                  <a:t> individuals</a:t>
                </a:r>
                <a:r>
                  <a:rPr lang="en-US" altLang="zh-CN" sz="2400" dirty="0"/>
                  <a:t> </a:t>
                </a:r>
                <a:r>
                  <a:rPr lang="en-US" altLang="zh-CN" sz="2400" b="1" dirty="0"/>
                  <a:t>and </a:t>
                </a:r>
                <a:r>
                  <a:rPr lang="en-US" altLang="zh-CN" sz="2400" b="1" i="1" dirty="0">
                    <a:solidFill>
                      <a:schemeClr val="accent2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chemeClr val="accent2"/>
                    </a:solidFill>
                  </a:rPr>
                  <a:t>-</a:t>
                </a:r>
                <a:r>
                  <a:rPr lang="en-US" altLang="zh-CN" sz="2400" b="1" dirty="0" err="1">
                    <a:solidFill>
                      <a:schemeClr val="accent2"/>
                    </a:solidFill>
                  </a:rPr>
                  <a:t>ary</a:t>
                </a:r>
                <a:r>
                  <a:rPr lang="en-US" altLang="zh-CN" sz="2400" b="1" dirty="0"/>
                  <a:t>  predicate can be expressed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as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/>
                  <a:t>. </a:t>
                </a:r>
              </a:p>
              <a:p>
                <a:pPr lvl="1"/>
                <a:r>
                  <a:rPr lang="en-US" altLang="zh-CN" b="1" i="1" dirty="0">
                    <a:solidFill>
                      <a:srgbClr val="0070C0"/>
                    </a:solidFill>
                  </a:rPr>
                  <a:t>F</a:t>
                </a:r>
                <a:r>
                  <a:rPr lang="en-US" altLang="zh-CN" b="1" dirty="0"/>
                  <a:t>: </a:t>
                </a:r>
                <a:r>
                  <a:rPr lang="en-US" altLang="zh-CN" b="1" i="1" dirty="0"/>
                  <a:t>n</a:t>
                </a:r>
                <a:r>
                  <a:rPr lang="en-US" altLang="zh-CN" b="1" dirty="0"/>
                  <a:t>-</a:t>
                </a:r>
                <a:r>
                  <a:rPr lang="en-US" altLang="zh-CN" b="1" dirty="0" err="1"/>
                  <a:t>ary</a:t>
                </a:r>
                <a:r>
                  <a:rPr lang="en-US" altLang="zh-CN" b="1" dirty="0"/>
                  <a:t> predicate or an </a:t>
                </a:r>
                <a:r>
                  <a:rPr lang="en-US" altLang="zh-CN" b="1" i="1" dirty="0"/>
                  <a:t>n</a:t>
                </a:r>
                <a:r>
                  <a:rPr lang="en-US" altLang="zh-CN" b="1" dirty="0"/>
                  <a:t>-place predicate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:represent </a:t>
                </a:r>
                <a:r>
                  <a:rPr lang="en-US" altLang="zh-CN" b="1" i="1" dirty="0">
                    <a:solidFill>
                      <a:schemeClr val="accent2"/>
                    </a:solidFill>
                  </a:rPr>
                  <a:t>n</a:t>
                </a:r>
                <a:r>
                  <a:rPr lang="en-US" altLang="zh-CN" b="1" dirty="0"/>
                  <a:t> individuals</a:t>
                </a:r>
                <a:r>
                  <a:rPr lang="en-US" altLang="zh-CN" dirty="0"/>
                  <a:t>. </a:t>
                </a:r>
                <a:endParaRPr lang="en-US" altLang="zh-CN" b="1" dirty="0"/>
              </a:p>
              <a:p>
                <a:pPr lvl="1"/>
                <a:r>
                  <a:rPr lang="en-US" altLang="zh-CN" b="1" dirty="0"/>
                  <a:t>Note: The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order</a:t>
                </a:r>
                <a:r>
                  <a:rPr lang="en-US" altLang="zh-CN" b="1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/>
                  <a:t>is important.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6F4CA2A-19D8-48D1-A54D-C1B9CC5A5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871" y="1055083"/>
                <a:ext cx="10134600" cy="5715000"/>
              </a:xfrm>
              <a:prstGeom prst="rect">
                <a:avLst/>
              </a:prstGeom>
              <a:blipFill>
                <a:blip r:embed="rId3"/>
                <a:stretch>
                  <a:fillRect l="-902" t="-1386" b="-4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928B235-6F19-4B82-A5E3-9C42870CF6C2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54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&amp; variable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27028F10-C45D-45C2-AE00-781C15DF0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07179" y="1064548"/>
                <a:ext cx="962138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dirty="0"/>
                  <a:t>For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, if the variables in the parentheses is </a:t>
                </a:r>
                <a:r>
                  <a:rPr lang="en-US" altLang="zh-CN" sz="2400" u="sng" dirty="0"/>
                  <a:t>abstract</a:t>
                </a:r>
                <a:r>
                  <a:rPr lang="en-US" altLang="zh-CN" sz="2400" dirty="0"/>
                  <a:t> and changeable, then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 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called as an </a:t>
                </a:r>
                <a:r>
                  <a:rPr lang="en-US" altLang="zh-CN" sz="2400" b="1" i="1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-</a:t>
                </a:r>
                <a:r>
                  <a:rPr lang="en-US" altLang="zh-CN" sz="2400" b="1" dirty="0" err="1">
                    <a:solidFill>
                      <a:srgbClr val="0070C0"/>
                    </a:solidFill>
                  </a:rPr>
                  <a:t>ary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 atomic predicate formula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（</a:t>
                </a:r>
                <a:r>
                  <a:rPr lang="en-US" altLang="zh-CN" sz="2400" b="1" i="1" dirty="0">
                    <a:solidFill>
                      <a:srgbClr val="0070C0"/>
                    </a:solidFill>
                  </a:rPr>
                  <a:t> n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元原子谓词公式）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 or an </a:t>
                </a:r>
                <a:r>
                  <a:rPr lang="en-US" altLang="zh-CN" sz="2400" b="1" i="1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-</a:t>
                </a:r>
                <a:r>
                  <a:rPr lang="en-US" altLang="zh-CN" sz="2400" b="1" dirty="0" err="1">
                    <a:solidFill>
                      <a:srgbClr val="0070C0"/>
                    </a:solidFill>
                  </a:rPr>
                  <a:t>ary</a:t>
                </a:r>
                <a:r>
                  <a:rPr lang="en-US" altLang="zh-CN" sz="2400" b="1" dirty="0">
                    <a:solidFill>
                      <a:srgbClr val="0070C0"/>
                    </a:solidFill>
                  </a:rPr>
                  <a:t> propositional function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（</a:t>
                </a:r>
                <a:r>
                  <a:rPr lang="en-US" altLang="zh-CN" sz="2400" b="1" i="1" dirty="0">
                    <a:solidFill>
                      <a:srgbClr val="0070C0"/>
                    </a:solidFill>
                  </a:rPr>
                  <a:t> n</a:t>
                </a:r>
                <a:r>
                  <a:rPr lang="zh-CN" altLang="en-US" sz="2400" b="1" dirty="0">
                    <a:solidFill>
                      <a:srgbClr val="0070C0"/>
                    </a:solidFill>
                  </a:rPr>
                  <a:t>元命题函数）</a:t>
                </a:r>
                <a:r>
                  <a:rPr lang="en-US" altLang="zh-CN" sz="2400" dirty="0"/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b="1" i="1" dirty="0">
                    <a:solidFill>
                      <a:srgbClr val="FF0000"/>
                    </a:solidFill>
                  </a:rPr>
                  <a:t>Caution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: Is the </a:t>
                </a:r>
                <a:r>
                  <a:rPr lang="en-US" altLang="zh-CN" sz="2400" b="1" i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sz="2400" b="1" dirty="0" err="1">
                    <a:solidFill>
                      <a:srgbClr val="FF0000"/>
                    </a:solidFill>
                  </a:rPr>
                  <a:t>ary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predicate representation of propositions different from the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ary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propositional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function?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b="1" i="1" dirty="0"/>
                  <a:t>a</a:t>
                </a:r>
                <a:r>
                  <a:rPr lang="en-US" altLang="zh-CN" b="1" dirty="0"/>
                  <a:t>: Zhang Ming</a:t>
                </a:r>
                <a:endParaRPr lang="zh-CN" altLang="en-US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/>
                  <a:t>propositional function:</a:t>
                </a:r>
                <a:r>
                  <a:rPr lang="zh-CN" altLang="en-US" b="1" dirty="0"/>
                  <a:t> </a:t>
                </a:r>
                <a:endParaRPr lang="en-US" altLang="zh-CN" b="1" dirty="0"/>
              </a:p>
              <a:p>
                <a:pPr lvl="1">
                  <a:lnSpc>
                    <a:spcPct val="100000"/>
                  </a:lnSpc>
                  <a:buFontTx/>
                  <a:buNone/>
                </a:pPr>
                <a:r>
                  <a:rPr lang="en-US" altLang="zh-CN" b="1" dirty="0"/>
                  <a:t>	</a:t>
                </a:r>
                <a:r>
                  <a:rPr lang="en-US" altLang="zh-CN" b="1" i="1" dirty="0"/>
                  <a:t>P</a:t>
                </a:r>
                <a:r>
                  <a:rPr lang="en-US" altLang="zh-CN" b="1" dirty="0"/>
                  <a:t>(</a:t>
                </a:r>
                <a:r>
                  <a:rPr lang="en-US" altLang="zh-CN" b="1" i="1" dirty="0"/>
                  <a:t>x</a:t>
                </a:r>
                <a:r>
                  <a:rPr lang="en-US" altLang="zh-CN" b="1" dirty="0"/>
                  <a:t>) </a:t>
                </a:r>
                <a:r>
                  <a:rPr lang="zh-CN" altLang="en-US" b="1" dirty="0"/>
                  <a:t>：</a:t>
                </a:r>
                <a:r>
                  <a:rPr lang="en-US" altLang="zh-CN" b="1" i="1" dirty="0"/>
                  <a:t>x</a:t>
                </a:r>
                <a:r>
                  <a:rPr lang="en-US" altLang="zh-CN" b="1" dirty="0"/>
                  <a:t> is a student.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/>
                  <a:t>predicate representation: </a:t>
                </a:r>
              </a:p>
              <a:p>
                <a:pPr lvl="1">
                  <a:lnSpc>
                    <a:spcPct val="100000"/>
                  </a:lnSpc>
                  <a:buFontTx/>
                  <a:buNone/>
                </a:pPr>
                <a:r>
                  <a:rPr lang="en-US" altLang="zh-CN" b="1" dirty="0"/>
                  <a:t>	</a:t>
                </a:r>
                <a:r>
                  <a:rPr lang="en-US" altLang="zh-CN" b="1" i="1" dirty="0"/>
                  <a:t>P</a:t>
                </a:r>
                <a:r>
                  <a:rPr lang="en-US" altLang="zh-CN" b="1" dirty="0"/>
                  <a:t>(</a:t>
                </a:r>
                <a:r>
                  <a:rPr lang="en-US" altLang="zh-CN" b="1" i="1" dirty="0"/>
                  <a:t>a</a:t>
                </a:r>
                <a:r>
                  <a:rPr lang="en-US" altLang="zh-CN" b="1" dirty="0"/>
                  <a:t>) </a:t>
                </a:r>
                <a:r>
                  <a:rPr lang="zh-CN" altLang="en-US" b="1" dirty="0"/>
                  <a:t>：</a:t>
                </a:r>
                <a:r>
                  <a:rPr lang="en-US" altLang="zh-CN" b="1" dirty="0"/>
                  <a:t>Zhang Ming is a student.</a:t>
                </a:r>
              </a:p>
            </p:txBody>
          </p:sp>
        </mc:Choice>
        <mc:Fallback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27028F10-C45D-45C2-AE00-781C15DF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79" y="1064548"/>
                <a:ext cx="9621382" cy="5715000"/>
              </a:xfrm>
              <a:prstGeom prst="rect">
                <a:avLst/>
              </a:prstGeom>
              <a:blipFill>
                <a:blip r:embed="rId3"/>
                <a:stretch>
                  <a:fillRect l="-887" r="-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F838F502-7AE2-4DE9-988E-C5528C6D5DB9}"/>
              </a:ext>
            </a:extLst>
          </p:cNvPr>
          <p:cNvSpPr/>
          <p:nvPr/>
        </p:nvSpPr>
        <p:spPr>
          <a:xfrm>
            <a:off x="11296" y="1203326"/>
            <a:ext cx="1696721" cy="6565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个体、谓词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谓词公式的翻译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89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8377</TotalTime>
  <Words>5046</Words>
  <Application>Microsoft Office PowerPoint</Application>
  <PresentationFormat>宽屏</PresentationFormat>
  <Paragraphs>1117</Paragraphs>
  <Slides>49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6" baseType="lpstr">
      <vt:lpstr>Arial Unicode MS</vt:lpstr>
      <vt:lpstr>等线</vt:lpstr>
      <vt:lpstr>华文楷体</vt:lpstr>
      <vt:lpstr>宋体</vt:lpstr>
      <vt:lpstr>微软雅黑</vt:lpstr>
      <vt:lpstr>Arial</vt:lpstr>
      <vt:lpstr>Calibri</vt:lpstr>
      <vt:lpstr>Cambria Math</vt:lpstr>
      <vt:lpstr>Eras Bold ITC</vt:lpstr>
      <vt:lpstr>Franklin Gothic Demi</vt:lpstr>
      <vt:lpstr>Symbol</vt:lpstr>
      <vt:lpstr>Times</vt:lpstr>
      <vt:lpstr>Times New Roman</vt:lpstr>
      <vt:lpstr>Wingdings</vt:lpstr>
      <vt:lpstr>第一PPT，www.1ppt.com</vt:lpstr>
      <vt:lpstr>MathType 7.0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354</cp:revision>
  <dcterms:created xsi:type="dcterms:W3CDTF">2017-08-18T03:02:00Z</dcterms:created>
  <dcterms:modified xsi:type="dcterms:W3CDTF">2023-04-25T07:17:48Z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